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86" r:id="rId2"/>
    <p:sldId id="287" r:id="rId3"/>
    <p:sldId id="288" r:id="rId4"/>
    <p:sldId id="281" r:id="rId5"/>
    <p:sldId id="276" r:id="rId6"/>
    <p:sldId id="282" r:id="rId7"/>
    <p:sldId id="280" r:id="rId8"/>
    <p:sldId id="283" r:id="rId9"/>
    <p:sldId id="277" r:id="rId10"/>
    <p:sldId id="284" r:id="rId11"/>
    <p:sldId id="279" r:id="rId12"/>
    <p:sldId id="285" r:id="rId13"/>
    <p:sldId id="278" r:id="rId14"/>
    <p:sldId id="289" r:id="rId15"/>
    <p:sldId id="29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Book Antiqua" panose="02040602050305030304" pitchFamily="18" charset="0"/>
      <p:regular r:id="rId22"/>
      <p:bold r:id="rId23"/>
      <p:italic r:id="rId24"/>
      <p:boldItalic r:id="rId25"/>
    </p:embeddedFont>
    <p:embeddedFont>
      <p:font typeface="NikoshBAN" panose="02000000000000000000"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AE614"/>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71" autoAdjust="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9B287-8D67-4EA2-96E4-651D7AC31512}" type="datetimeFigureOut">
              <a:rPr lang="en-US" smtClean="0"/>
              <a:t>12/3/2024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A9BC3-AA10-47AB-BDF7-6AF1483A1E66}" type="slidenum">
              <a:rPr lang="en-US" smtClean="0"/>
              <a:t>‹#›</a:t>
            </a:fld>
            <a:endParaRPr lang="en-US"/>
          </a:p>
        </p:txBody>
      </p:sp>
    </p:spTree>
    <p:extLst>
      <p:ext uri="{BB962C8B-B14F-4D97-AF65-F5344CB8AC3E}">
        <p14:creationId xmlns:p14="http://schemas.microsoft.com/office/powerpoint/2010/main" val="323445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inbow.jpg"/>
          <p:cNvPicPr>
            <a:picLocks noChangeAspect="1"/>
          </p:cNvPicPr>
          <p:nvPr/>
        </p:nvPicPr>
        <p:blipFill>
          <a:blip r:embed="rId2"/>
          <a:stretch>
            <a:fillRect/>
          </a:stretch>
        </p:blipFill>
        <p:spPr>
          <a:xfrm>
            <a:off x="0" y="0"/>
            <a:ext cx="9144000" cy="6858000"/>
          </a:xfrm>
          <a:prstGeom prst="rect">
            <a:avLst/>
          </a:prstGeom>
        </p:spPr>
      </p:pic>
      <p:sp>
        <p:nvSpPr>
          <p:cNvPr id="5" name="Rounded Rectangular Callout 4"/>
          <p:cNvSpPr/>
          <p:nvPr/>
        </p:nvSpPr>
        <p:spPr>
          <a:xfrm>
            <a:off x="3764634" y="3651268"/>
            <a:ext cx="4400551" cy="1244199"/>
          </a:xfrm>
          <a:prstGeom prst="wedgeRoundRectCallout">
            <a:avLst>
              <a:gd name="adj1" fmla="val -44370"/>
              <a:gd name="adj2" fmla="val -125251"/>
              <a:gd name="adj3" fmla="val 16667"/>
            </a:avLst>
          </a:prstGeom>
          <a:noFill/>
          <a:ln w="101600" cap="sq" cmpd="dbl" algn="ctr">
            <a:solidFill>
              <a:srgbClr val="0000FF"/>
            </a:solidFill>
            <a:prstDash val="solid"/>
            <a:miter lim="800000"/>
          </a:ln>
          <a:effectLst>
            <a:outerShdw blurRad="40000" dist="23000" dir="5400000" rotWithShape="0">
              <a:srgbClr val="000000">
                <a:alpha val="35000"/>
              </a:srgbClr>
            </a:outerShdw>
          </a:effectLst>
        </p:spPr>
        <p:txBody>
          <a:bodyPr rtlCol="0" anchor="ctr"/>
          <a:lstStyle/>
          <a:p>
            <a:pPr algn="ctr" defTabSz="914124">
              <a:defRPr/>
            </a:pPr>
            <a:endParaRPr lang="en-US" sz="3000" b="1" kern="0" dirty="0" smtClean="0">
              <a:solidFill>
                <a:prstClr val="black"/>
              </a:solidFill>
              <a:latin typeface="Book Antiqua" pitchFamily="18" charset="0"/>
            </a:endParaRPr>
          </a:p>
        </p:txBody>
      </p:sp>
      <p:sp>
        <p:nvSpPr>
          <p:cNvPr id="7" name="TextBox 6"/>
          <p:cNvSpPr txBox="1"/>
          <p:nvPr/>
        </p:nvSpPr>
        <p:spPr>
          <a:xfrm>
            <a:off x="4019550" y="3733800"/>
            <a:ext cx="3810000" cy="1092232"/>
          </a:xfrm>
          <a:prstGeom prst="rect">
            <a:avLst/>
          </a:prstGeom>
          <a:noFill/>
        </p:spPr>
        <p:txBody>
          <a:bodyPr wrap="square"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124"/>
            <a:r>
              <a:rPr lang="bn-IN" sz="1400" b="1" dirty="0" smtClean="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rPr>
              <a:t>স্বাগতম</a:t>
            </a:r>
            <a:endParaRPr lang="en-US" sz="1400" b="1" dirty="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624">
            <a:off x="1086935" y="669749"/>
            <a:ext cx="3948810" cy="3196683"/>
          </a:xfrm>
          <a:prstGeom prst="rect">
            <a:avLst/>
          </a:prstGeom>
        </p:spPr>
      </p:pic>
      <p:sp>
        <p:nvSpPr>
          <p:cNvPr id="9" name="TextBox 8"/>
          <p:cNvSpPr txBox="1"/>
          <p:nvPr/>
        </p:nvSpPr>
        <p:spPr>
          <a:xfrm>
            <a:off x="2971800" y="304802"/>
            <a:ext cx="3505200" cy="830997"/>
          </a:xfrm>
          <a:prstGeom prst="rect">
            <a:avLst/>
          </a:prstGeom>
          <a:noFill/>
        </p:spPr>
        <p:txBody>
          <a:bodyPr wrap="square" rtlCol="0">
            <a:spAutoFit/>
          </a:bodyPr>
          <a:lstStyle/>
          <a:p>
            <a:r>
              <a:rPr lang="bn-IN" sz="4800" b="1"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সবাইকে শুভেচ্ছা </a:t>
            </a:r>
            <a:endParaRPr lang="en-US" sz="4800" b="1" dirty="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7882158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2" presetClass="emph" presetSubtype="0" repeatCount="indefinite" fill="hold" grpId="1" nodeType="afterEffect">
                                  <p:stCondLst>
                                    <p:cond delay="0"/>
                                  </p:stCondLst>
                                  <p:childTnLst>
                                    <p:animClr clrSpc="hsl" dir="cw">
                                      <p:cBhvr override="childStyle">
                                        <p:cTn id="10" dur="500" fill="hold"/>
                                        <p:tgtEl>
                                          <p:spTgt spid="9"/>
                                        </p:tgtEl>
                                        <p:attrNameLst>
                                          <p:attrName>style.color</p:attrName>
                                        </p:attrNameLst>
                                      </p:cBhvr>
                                      <p:by>
                                        <p:hsl h="-7200000" s="0" l="0"/>
                                      </p:by>
                                    </p:animClr>
                                    <p:animClr clrSpc="hsl" dir="cw">
                                      <p:cBhvr>
                                        <p:cTn id="11" dur="500" fill="hold"/>
                                        <p:tgtEl>
                                          <p:spTgt spid="9"/>
                                        </p:tgtEl>
                                        <p:attrNameLst>
                                          <p:attrName>fillcolor</p:attrName>
                                        </p:attrNameLst>
                                      </p:cBhvr>
                                      <p:by>
                                        <p:hsl h="-7200000" s="0" l="0"/>
                                      </p:by>
                                    </p:animClr>
                                    <p:animClr clrSpc="hsl" dir="cw">
                                      <p:cBhvr>
                                        <p:cTn id="12" dur="500" fill="hold"/>
                                        <p:tgtEl>
                                          <p:spTgt spid="9"/>
                                        </p:tgtEl>
                                        <p:attrNameLst>
                                          <p:attrName>stroke.color</p:attrName>
                                        </p:attrNameLst>
                                      </p:cBhvr>
                                      <p:by>
                                        <p:hsl h="-7200000" s="0" l="0"/>
                                      </p:by>
                                    </p:animClr>
                                    <p:set>
                                      <p:cBhvr>
                                        <p:cTn id="13" dur="500" fill="hold"/>
                                        <p:tgtEl>
                                          <p:spTgt spid="9"/>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3000" fill="hold"/>
                                        <p:tgtEl>
                                          <p:spTgt spid="8"/>
                                        </p:tgtEl>
                                        <p:attrNameLst>
                                          <p:attrName>ppt_x</p:attrName>
                                        </p:attrNameLst>
                                      </p:cBhvr>
                                      <p:tavLst>
                                        <p:tav tm="0">
                                          <p:val>
                                            <p:strVal val="0-#ppt_w/2"/>
                                          </p:val>
                                        </p:tav>
                                        <p:tav tm="100000">
                                          <p:val>
                                            <p:strVal val="#ppt_x"/>
                                          </p:val>
                                        </p:tav>
                                      </p:tavLst>
                                    </p:anim>
                                    <p:anim calcmode="lin" valueType="num">
                                      <p:cBhvr additive="base">
                                        <p:cTn id="19" dur="30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000"/>
                                        <p:tgtEl>
                                          <p:spTgt spid="5"/>
                                        </p:tgtEl>
                                      </p:cBhvr>
                                    </p:animEffect>
                                  </p:childTnLst>
                                </p:cTn>
                              </p:par>
                            </p:childTnLst>
                          </p:cTn>
                        </p:par>
                        <p:par>
                          <p:cTn id="24" fill="hold">
                            <p:stCondLst>
                              <p:cond delay="5000"/>
                            </p:stCondLst>
                            <p:childTnLst>
                              <p:par>
                                <p:cTn id="25" presetID="2" presetClass="entr" presetSubtype="12" fill="hold" grpId="0" nodeType="afterEffect">
                                  <p:stCondLst>
                                    <p:cond delay="0"/>
                                  </p:stCondLst>
                                  <p:iterate type="lt">
                                    <p:tmPct val="3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712"/>
            <a:ext cx="9144000" cy="5729288"/>
          </a:xfrm>
          <a:prstGeom prst="rect">
            <a:avLst/>
          </a:prstGeom>
          <a:ln>
            <a:noFill/>
          </a:ln>
          <a:effectLst>
            <a:softEdge rad="112500"/>
          </a:effectLst>
        </p:spPr>
      </p:pic>
      <p:sp>
        <p:nvSpPr>
          <p:cNvPr id="4" name="Rectangle 3"/>
          <p:cNvSpPr/>
          <p:nvPr/>
        </p:nvSpPr>
        <p:spPr>
          <a:xfrm>
            <a:off x="3113908" y="482381"/>
            <a:ext cx="2916183" cy="646331"/>
          </a:xfrm>
          <a:prstGeom prst="rect">
            <a:avLst/>
          </a:prstGeom>
        </p:spPr>
        <p:txBody>
          <a:bodyPr wrap="none">
            <a:spAutoFit/>
          </a:bodyPr>
          <a:lstStyle/>
          <a:p>
            <a:r>
              <a:rPr lang="as-IN" sz="3600" b="1" dirty="0">
                <a:solidFill>
                  <a:srgbClr val="FF0000"/>
                </a:solidFill>
              </a:rPr>
              <a:t>ইসিজি </a:t>
            </a:r>
            <a:r>
              <a:rPr lang="as-IN" sz="3600" b="1" dirty="0" smtClean="0">
                <a:solidFill>
                  <a:srgbClr val="FF0000"/>
                </a:solidFill>
              </a:rPr>
              <a:t>কি</a:t>
            </a:r>
            <a:r>
              <a:rPr lang="bn-IN" sz="3600" b="1" dirty="0" smtClean="0">
                <a:solidFill>
                  <a:srgbClr val="FF0000"/>
                </a:solidFill>
              </a:rPr>
              <a:t> ? </a:t>
            </a:r>
            <a:endParaRPr lang="en-US" sz="3600" b="1" dirty="0">
              <a:solidFill>
                <a:srgbClr val="FF0000"/>
              </a:solidFill>
            </a:endParaRPr>
          </a:p>
        </p:txBody>
      </p:sp>
    </p:spTree>
    <p:extLst>
      <p:ext uri="{BB962C8B-B14F-4D97-AF65-F5344CB8AC3E}">
        <p14:creationId xmlns:p14="http://schemas.microsoft.com/office/powerpoint/2010/main" val="71091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458200" cy="5262979"/>
          </a:xfrm>
          <a:prstGeom prst="rect">
            <a:avLst/>
          </a:prstGeom>
        </p:spPr>
        <p:txBody>
          <a:bodyPr wrap="square">
            <a:spAutoFit/>
          </a:bodyPr>
          <a:lstStyle/>
          <a:p>
            <a:r>
              <a:rPr lang="as-IN" sz="2400" b="1" dirty="0">
                <a:solidFill>
                  <a:srgbClr val="FF0000"/>
                </a:solidFill>
                <a:latin typeface="inherit"/>
              </a:rPr>
              <a:t>ইসিজি(</a:t>
            </a:r>
            <a:r>
              <a:rPr lang="en-US" sz="2400" b="1" dirty="0">
                <a:solidFill>
                  <a:srgbClr val="FF0000"/>
                </a:solidFill>
                <a:latin typeface="inherit"/>
              </a:rPr>
              <a:t>ECG): </a:t>
            </a:r>
            <a:endParaRPr lang="bn-IN" sz="2400" b="1" dirty="0" smtClean="0">
              <a:solidFill>
                <a:srgbClr val="FF0000"/>
              </a:solidFill>
              <a:latin typeface="inherit"/>
            </a:endParaRPr>
          </a:p>
          <a:p>
            <a:r>
              <a:rPr lang="as-IN" sz="2400" dirty="0" smtClean="0">
                <a:solidFill>
                  <a:srgbClr val="050505"/>
                </a:solidFill>
                <a:latin typeface="inherit"/>
              </a:rPr>
              <a:t>ইসিজি </a:t>
            </a:r>
            <a:r>
              <a:rPr lang="as-IN" sz="2400" dirty="0">
                <a:solidFill>
                  <a:srgbClr val="050505"/>
                </a:solidFill>
                <a:latin typeface="inherit"/>
              </a:rPr>
              <a:t>হলো ইলেকট্রোকার্ডিওগ্রাম(</a:t>
            </a:r>
            <a:r>
              <a:rPr lang="en-US" sz="2400" dirty="0">
                <a:solidFill>
                  <a:srgbClr val="050505"/>
                </a:solidFill>
                <a:latin typeface="inherit"/>
              </a:rPr>
              <a:t>Electrocardiogram) </a:t>
            </a:r>
            <a:r>
              <a:rPr lang="as-IN" sz="2400" dirty="0">
                <a:solidFill>
                  <a:srgbClr val="050505"/>
                </a:solidFill>
                <a:latin typeface="inherit"/>
              </a:rPr>
              <a:t>শব্দের সংক্ষিপ্ত রূপ। ইসিজি এমন একটি রোগ নির্ণয় পদ্ধতি যার সাহায্যে নিয়মিতভাবে কোন ব্যক্তির হৃৎপিণ্ডের বৈদ্যুতিক এবং পেশিজনিত কার্যকলাপ পর্যবেক্ষণ করা যায়। ইসিজির মাধ্যমে হৃৎপিণ্ডের তড়িৎ সংকেতসমূহকে সনাক্ত করা হয়। এটি হৃৎপিণ্ডের মাঝে রক্তপ্রবাহের পরোক্ষ প্রমাণ দেয়। ব্যবহৃত দশটি ইলেকট্রোড দ্বারা সংগৃহীত তড়িৎ সংকেতকে রেকর্ড করা হয়। এই রেকর্ড সমূহের মুদ্রিত রূপই হলো ইলেকট্রোকার্ডিওগ্রাম।</a:t>
            </a:r>
          </a:p>
          <a:p>
            <a:r>
              <a:rPr lang="as-IN" sz="2400" b="1" dirty="0">
                <a:solidFill>
                  <a:srgbClr val="FF0000"/>
                </a:solidFill>
                <a:latin typeface="inherit"/>
              </a:rPr>
              <a:t>ইসিজি ব্যবহার করা হয়-</a:t>
            </a:r>
          </a:p>
          <a:p>
            <a:r>
              <a:rPr lang="as-IN" sz="2400" dirty="0">
                <a:solidFill>
                  <a:srgbClr val="050505"/>
                </a:solidFill>
                <a:latin typeface="inherit"/>
              </a:rPr>
              <a:t>(</a:t>
            </a:r>
            <a:r>
              <a:rPr lang="en-US" sz="2400" dirty="0" err="1">
                <a:solidFill>
                  <a:srgbClr val="050505"/>
                </a:solidFill>
                <a:latin typeface="inherit"/>
              </a:rPr>
              <a:t>i</a:t>
            </a:r>
            <a:r>
              <a:rPr lang="en-US" sz="2400" dirty="0">
                <a:solidFill>
                  <a:srgbClr val="050505"/>
                </a:solidFill>
                <a:latin typeface="inherit"/>
              </a:rPr>
              <a:t>)</a:t>
            </a:r>
            <a:r>
              <a:rPr lang="as-IN" sz="2400" dirty="0">
                <a:solidFill>
                  <a:srgbClr val="050505"/>
                </a:solidFill>
                <a:latin typeface="inherit"/>
              </a:rPr>
              <a:t>হৃৎপিণ্ডের অস্বাভাবিক স্পন্দন (স্পন্দনের হার কম বা বেশি বা অনিয়মিত হলে)</a:t>
            </a:r>
          </a:p>
          <a:p>
            <a:r>
              <a:rPr lang="as-IN" sz="2400" dirty="0">
                <a:solidFill>
                  <a:srgbClr val="050505"/>
                </a:solidFill>
                <a:latin typeface="inherit"/>
              </a:rPr>
              <a:t>(</a:t>
            </a:r>
            <a:r>
              <a:rPr lang="en-US" sz="2400" dirty="0">
                <a:solidFill>
                  <a:srgbClr val="050505"/>
                </a:solidFill>
                <a:latin typeface="inherit"/>
              </a:rPr>
              <a:t>ii)</a:t>
            </a:r>
            <a:r>
              <a:rPr lang="as-IN" sz="2400" dirty="0">
                <a:solidFill>
                  <a:srgbClr val="050505"/>
                </a:solidFill>
                <a:latin typeface="inherit"/>
              </a:rPr>
              <a:t>হার্ট অ্যাটাক যা সম্প্রতি বা কিছুদিন পূর্বে সংঘটিত হয়েছে </a:t>
            </a:r>
          </a:p>
          <a:p>
            <a:r>
              <a:rPr lang="as-IN" sz="2400" dirty="0">
                <a:solidFill>
                  <a:srgbClr val="050505"/>
                </a:solidFill>
                <a:latin typeface="inherit"/>
              </a:rPr>
              <a:t>(</a:t>
            </a:r>
            <a:r>
              <a:rPr lang="en-US" sz="2400" dirty="0">
                <a:solidFill>
                  <a:srgbClr val="050505"/>
                </a:solidFill>
                <a:latin typeface="inherit"/>
              </a:rPr>
              <a:t>iii)</a:t>
            </a:r>
            <a:r>
              <a:rPr lang="as-IN" sz="2400" dirty="0">
                <a:solidFill>
                  <a:srgbClr val="050505"/>
                </a:solidFill>
                <a:latin typeface="inherit"/>
              </a:rPr>
              <a:t>সম্প্রসারিত হৃৎপিণ্ড অর্থাৎ হৃৎপিণ্ডের আকার বড় হয়ে যাওয়া</a:t>
            </a:r>
            <a:endParaRPr lang="as-IN" sz="2400" b="0" i="0" dirty="0">
              <a:solidFill>
                <a:srgbClr val="050505"/>
              </a:solidFill>
              <a:effectLst/>
              <a:latin typeface="inherit"/>
            </a:endParaRPr>
          </a:p>
        </p:txBody>
      </p:sp>
    </p:spTree>
    <p:extLst>
      <p:ext uri="{BB962C8B-B14F-4D97-AF65-F5344CB8AC3E}">
        <p14:creationId xmlns:p14="http://schemas.microsoft.com/office/powerpoint/2010/main" val="2160099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prstGeom prst="rect">
            <a:avLst/>
          </a:prstGeom>
          <a:ln>
            <a:noFill/>
          </a:ln>
          <a:effectLst>
            <a:softEdge rad="112500"/>
          </a:effectLst>
        </p:spPr>
      </p:pic>
      <p:sp>
        <p:nvSpPr>
          <p:cNvPr id="3" name="Rectangle 2"/>
          <p:cNvSpPr/>
          <p:nvPr/>
        </p:nvSpPr>
        <p:spPr>
          <a:xfrm>
            <a:off x="2934372" y="381000"/>
            <a:ext cx="3275256" cy="646331"/>
          </a:xfrm>
          <a:prstGeom prst="rect">
            <a:avLst/>
          </a:prstGeom>
        </p:spPr>
        <p:txBody>
          <a:bodyPr wrap="none">
            <a:spAutoFit/>
          </a:bodyPr>
          <a:lstStyle/>
          <a:p>
            <a:r>
              <a:rPr lang="as-IN" sz="3600" b="1" dirty="0">
                <a:solidFill>
                  <a:srgbClr val="FF0000"/>
                </a:solidFill>
              </a:rPr>
              <a:t>সিটিস্কেন কি ?</a:t>
            </a:r>
            <a:endParaRPr lang="en-US" sz="3600" b="1" dirty="0">
              <a:solidFill>
                <a:srgbClr val="FF0000"/>
              </a:solidFill>
            </a:endParaRPr>
          </a:p>
        </p:txBody>
      </p:sp>
    </p:spTree>
    <p:extLst>
      <p:ext uri="{BB962C8B-B14F-4D97-AF65-F5344CB8AC3E}">
        <p14:creationId xmlns:p14="http://schemas.microsoft.com/office/powerpoint/2010/main" val="423890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763000" cy="6093976"/>
          </a:xfrm>
          <a:prstGeom prst="rect">
            <a:avLst/>
          </a:prstGeom>
        </p:spPr>
        <p:txBody>
          <a:bodyPr wrap="square">
            <a:spAutoFit/>
          </a:bodyPr>
          <a:lstStyle/>
          <a:p>
            <a:r>
              <a:rPr lang="as-IN" sz="2600" b="1" dirty="0">
                <a:solidFill>
                  <a:srgbClr val="FF0000"/>
                </a:solidFill>
                <a:latin typeface="inherit"/>
              </a:rPr>
              <a:t>সিটিস্ক্যান(</a:t>
            </a:r>
            <a:r>
              <a:rPr lang="en-US" sz="2600" b="1" dirty="0">
                <a:solidFill>
                  <a:srgbClr val="FF0000"/>
                </a:solidFill>
                <a:latin typeface="inherit"/>
              </a:rPr>
              <a:t>CT scan): </a:t>
            </a:r>
            <a:r>
              <a:rPr lang="as-IN" sz="2600" dirty="0">
                <a:solidFill>
                  <a:srgbClr val="050505"/>
                </a:solidFill>
                <a:latin typeface="inherit"/>
              </a:rPr>
              <a:t>সিটিস্ক্যান শব্দটি ইংরেজী শব্দ </a:t>
            </a:r>
            <a:r>
              <a:rPr lang="en-US" sz="2600" dirty="0">
                <a:solidFill>
                  <a:srgbClr val="050505"/>
                </a:solidFill>
                <a:latin typeface="inherit"/>
              </a:rPr>
              <a:t>Computed Tomography Scan </a:t>
            </a:r>
            <a:r>
              <a:rPr lang="as-IN" sz="2600" dirty="0">
                <a:solidFill>
                  <a:srgbClr val="050505"/>
                </a:solidFill>
                <a:latin typeface="inherit"/>
              </a:rPr>
              <a:t>এর সংক্ষিপ্ত রপ। যে প্রক্রিয়ার কোন ত্রিমাত্রিক বস্তুর কোন ফালি বা অংশের দ্বিমাত্রিক প্রতিবিম্ব তৈরি করা হয় সে প্রক্রিয়াকে টমোগ্রাফি বলে। সিটিস্ক্যান যন্ত্র ডিজিটাল জ্যামিতিক প্রক্রিয়া ব্যবহার করে কোন বস্তুর অভ্যন্তরে ত্রিমাত্রিক প্রতিবিম্ব গঠন করে।</a:t>
            </a:r>
          </a:p>
          <a:p>
            <a:r>
              <a:rPr lang="as-IN" sz="2600" b="1" dirty="0">
                <a:solidFill>
                  <a:srgbClr val="FF0000"/>
                </a:solidFill>
                <a:latin typeface="inherit"/>
              </a:rPr>
              <a:t>সিটিস্ক্যান ব্যবহার করা হয়-</a:t>
            </a:r>
          </a:p>
          <a:p>
            <a:r>
              <a:rPr lang="as-IN" sz="2600" dirty="0">
                <a:solidFill>
                  <a:srgbClr val="050505"/>
                </a:solidFill>
                <a:latin typeface="inherit"/>
              </a:rPr>
              <a:t>(</a:t>
            </a:r>
            <a:r>
              <a:rPr lang="en-US" sz="2600" dirty="0" err="1">
                <a:solidFill>
                  <a:srgbClr val="050505"/>
                </a:solidFill>
                <a:latin typeface="inherit"/>
              </a:rPr>
              <a:t>i</a:t>
            </a:r>
            <a:r>
              <a:rPr lang="en-US" sz="2600" dirty="0">
                <a:solidFill>
                  <a:srgbClr val="050505"/>
                </a:solidFill>
                <a:latin typeface="inherit"/>
              </a:rPr>
              <a:t>) </a:t>
            </a:r>
            <a:r>
              <a:rPr lang="as-IN" sz="2600" dirty="0">
                <a:solidFill>
                  <a:srgbClr val="050505"/>
                </a:solidFill>
                <a:latin typeface="inherit"/>
              </a:rPr>
              <a:t>শরীরের নরম টিস্যু, রক্তবাহী শিরা বা ধমনী, ফুসফুস ব্রেন ইত্যাদির ত্রিমাত্রিক ছবির তৈরির জন্য</a:t>
            </a:r>
          </a:p>
          <a:p>
            <a:r>
              <a:rPr lang="as-IN" sz="2600" dirty="0">
                <a:solidFill>
                  <a:srgbClr val="050505"/>
                </a:solidFill>
                <a:latin typeface="inherit"/>
              </a:rPr>
              <a:t>(</a:t>
            </a:r>
            <a:r>
              <a:rPr lang="en-US" sz="2600" dirty="0">
                <a:solidFill>
                  <a:srgbClr val="050505"/>
                </a:solidFill>
                <a:latin typeface="inherit"/>
              </a:rPr>
              <a:t>ii) </a:t>
            </a:r>
            <a:r>
              <a:rPr lang="as-IN" sz="2600" dirty="0">
                <a:solidFill>
                  <a:srgbClr val="050505"/>
                </a:solidFill>
                <a:latin typeface="inherit"/>
              </a:rPr>
              <a:t>যকৃত ফুসফুস এবং অগ্নাশয়ের ক্যান্সার সনাক্ত করার কাজে</a:t>
            </a:r>
          </a:p>
          <a:p>
            <a:r>
              <a:rPr lang="as-IN" sz="2600" dirty="0">
                <a:solidFill>
                  <a:srgbClr val="050505"/>
                </a:solidFill>
                <a:latin typeface="inherit"/>
              </a:rPr>
              <a:t>(</a:t>
            </a:r>
            <a:r>
              <a:rPr lang="en-US" sz="2600" dirty="0">
                <a:solidFill>
                  <a:srgbClr val="050505"/>
                </a:solidFill>
                <a:latin typeface="inherit"/>
              </a:rPr>
              <a:t>iii) </a:t>
            </a:r>
            <a:r>
              <a:rPr lang="as-IN" sz="2600" dirty="0">
                <a:solidFill>
                  <a:srgbClr val="050505"/>
                </a:solidFill>
                <a:latin typeface="inherit"/>
              </a:rPr>
              <a:t>টিউমার সনাক্তকরণ, টিউমারের আকার, অবস্থান এবং টিউমারটি পার্শ্ববর্তী টিস্যুকে কি পরিমাণ আক্রান্ত করেছে তা নির্ধারণে</a:t>
            </a:r>
          </a:p>
          <a:p>
            <a:r>
              <a:rPr lang="as-IN" sz="2600" dirty="0">
                <a:solidFill>
                  <a:srgbClr val="050505"/>
                </a:solidFill>
                <a:latin typeface="inherit"/>
              </a:rPr>
              <a:t>(</a:t>
            </a:r>
            <a:r>
              <a:rPr lang="en-US" sz="2600" dirty="0">
                <a:solidFill>
                  <a:srgbClr val="050505"/>
                </a:solidFill>
                <a:latin typeface="inherit"/>
              </a:rPr>
              <a:t>iv) </a:t>
            </a:r>
            <a:r>
              <a:rPr lang="as-IN" sz="2600" dirty="0">
                <a:solidFill>
                  <a:srgbClr val="050505"/>
                </a:solidFill>
                <a:latin typeface="inherit"/>
              </a:rPr>
              <a:t>মস্তিস্কের ভেতর রক্তপাত, ধমনীর ফুলা এবং টিউমারের উপস্থিতি সম্পর্কে জানতে</a:t>
            </a:r>
            <a:endParaRPr lang="as-IN" sz="2600" b="0" i="0" dirty="0">
              <a:solidFill>
                <a:srgbClr val="050505"/>
              </a:solidFill>
              <a:effectLst/>
              <a:latin typeface="inherit"/>
            </a:endParaRPr>
          </a:p>
        </p:txBody>
      </p:sp>
    </p:spTree>
    <p:extLst>
      <p:ext uri="{BB962C8B-B14F-4D97-AF65-F5344CB8AC3E}">
        <p14:creationId xmlns:p14="http://schemas.microsoft.com/office/powerpoint/2010/main" val="336574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pic>
        <p:nvPicPr>
          <p:cNvPr id="10649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860246"/>
            <a:ext cx="4343400" cy="31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8765">
            <a:off x="1353742" y="1922564"/>
            <a:ext cx="1885058" cy="123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4"/>
          <p:cNvPicPr>
            <a:picLocks noChangeAspect="1" noChangeArrowheads="1"/>
          </p:cNvPicPr>
          <p:nvPr/>
        </p:nvPicPr>
        <p:blipFill>
          <a:blip r:embed="rId4"/>
          <a:srcRect/>
          <a:stretch>
            <a:fillRect/>
          </a:stretch>
        </p:blipFill>
        <p:spPr bwMode="auto">
          <a:xfrm rot="20221631">
            <a:off x="1413570" y="1941316"/>
            <a:ext cx="1852017" cy="1435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ular Callout 1"/>
          <p:cNvSpPr/>
          <p:nvPr/>
        </p:nvSpPr>
        <p:spPr>
          <a:xfrm>
            <a:off x="3314731" y="1843087"/>
            <a:ext cx="4572013" cy="900113"/>
          </a:xfrm>
          <a:prstGeom prst="wedgeRectCallout">
            <a:avLst>
              <a:gd name="adj1" fmla="val -52034"/>
              <a:gd name="adj2" fmla="val 126251"/>
            </a:avLst>
          </a:prstGeom>
        </p:spPr>
        <p:style>
          <a:lnRef idx="1">
            <a:schemeClr val="accent6"/>
          </a:lnRef>
          <a:fillRef idx="2">
            <a:schemeClr val="accent6"/>
          </a:fillRef>
          <a:effectRef idx="1">
            <a:schemeClr val="accent6"/>
          </a:effectRef>
          <a:fontRef idx="minor">
            <a:schemeClr val="dk1"/>
          </a:fontRef>
        </p:style>
        <p:txBody>
          <a:bodyPr anchor="ctr">
            <a:prstTxWarp prst="textPlain">
              <a:avLst>
                <a:gd name="adj" fmla="val 49768"/>
              </a:avLst>
            </a:prstTxWarp>
          </a:bodyPr>
          <a:lstStyle/>
          <a:p>
            <a:pPr algn="ctr">
              <a:defRPr/>
            </a:pPr>
            <a:r>
              <a:rPr lang="en-US" sz="135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a:t>
            </a:r>
            <a:r>
              <a:rPr lang="en-US" sz="135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শতভাগ</a:t>
            </a:r>
            <a:r>
              <a:rPr lang="en-US" sz="135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135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অনলাইন</a:t>
            </a:r>
            <a:r>
              <a:rPr lang="en-US" sz="135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135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শিক্ষা</a:t>
            </a:r>
            <a:r>
              <a:rPr lang="en-US" sz="135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135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কার্যক্রম</a:t>
            </a:r>
            <a:r>
              <a:rPr lang="en-US" sz="135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135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বাস্তবায়ন</a:t>
            </a:r>
            <a:r>
              <a:rPr lang="en-US" sz="1350"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 </a:t>
            </a:r>
            <a:r>
              <a:rPr lang="en-US" sz="1350" b="1" dirty="0" err="1">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হলে</a:t>
            </a:r>
            <a:r>
              <a:rPr lang="en-US" sz="1575" b="1" dirty="0">
                <a:ln w="1905"/>
                <a:gradFill>
                  <a:gsLst>
                    <a:gs pos="0">
                      <a:srgbClr val="000082"/>
                    </a:gs>
                    <a:gs pos="30000">
                      <a:srgbClr val="66008F"/>
                    </a:gs>
                    <a:gs pos="64999">
                      <a:srgbClr val="BA0066"/>
                    </a:gs>
                    <a:gs pos="89999">
                      <a:srgbClr val="FF0000"/>
                    </a:gs>
                    <a:gs pos="100000">
                      <a:srgbClr val="FF8200"/>
                    </a:gs>
                  </a:gsLst>
                  <a:lin ang="5400000" scaled="0"/>
                </a:gradFill>
                <a:effectLst>
                  <a:innerShdw blurRad="69850" dist="43180" dir="5400000">
                    <a:srgbClr val="000000">
                      <a:alpha val="65000"/>
                    </a:srgbClr>
                  </a:innerShdw>
                </a:effectLst>
                <a:latin typeface="NikoshBAN" pitchFamily="2" charset="0"/>
                <a:cs typeface="NikoshBAN" pitchFamily="2" charset="0"/>
              </a:rPr>
              <a:t>,</a:t>
            </a:r>
          </a:p>
          <a:p>
            <a:pPr algn="ctr">
              <a:defRPr/>
            </a:pP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সকল</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স্তরের</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শিক্ষার্থীর</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ফেলের</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হার</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শূন্যের</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কোটায়</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যাবে</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1013"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চলে</a:t>
            </a:r>
            <a:r>
              <a:rPr lang="en-US" sz="1013"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a:t>
            </a:r>
          </a:p>
        </p:txBody>
      </p:sp>
    </p:spTree>
    <p:extLst>
      <p:ext uri="{BB962C8B-B14F-4D97-AF65-F5344CB8AC3E}">
        <p14:creationId xmlns:p14="http://schemas.microsoft.com/office/powerpoint/2010/main" val="3740179015"/>
      </p:ext>
    </p:extLst>
  </p:cSld>
  <p:clrMapOvr>
    <a:masterClrMapping/>
  </p:clrMapOvr>
  <mc:AlternateContent xmlns:mc="http://schemas.openxmlformats.org/markup-compatibility/2006" xmlns:p14="http://schemas.microsoft.com/office/powerpoint/2010/main">
    <mc:Choice Requires="p14">
      <p:transition spd="slow" p14:dur="1200" advTm="45004">
        <p14:flip dir="r"/>
      </p:transition>
    </mc:Choice>
    <mc:Fallback xmlns="">
      <p:transition spd="slow" advTm="4500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0206" y="1657351"/>
            <a:ext cx="5886450" cy="1615827"/>
          </a:xfrm>
          <a:prstGeom prst="rect">
            <a:avLst/>
          </a:prstGeom>
        </p:spPr>
        <p:txBody>
          <a:bodyPr wrap="square">
            <a:spAutoFit/>
          </a:bodyPr>
          <a:lstStyle/>
          <a:p>
            <a:pPr lvl="0">
              <a:defRPr/>
            </a:pPr>
            <a:r>
              <a:rPr lang="en-US" sz="33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3300" b="1" dirty="0">
                <a:ln w="11430"/>
                <a:solidFill>
                  <a:srgbClr val="D60093"/>
                </a:solidFill>
                <a:effectLst>
                  <a:outerShdw blurRad="50800" dist="39000" dir="5460000" algn="tl">
                    <a:srgbClr val="000000">
                      <a:alpha val="38000"/>
                    </a:srgbClr>
                  </a:outerShdw>
                </a:effectLst>
                <a:latin typeface="Arial"/>
                <a:cs typeface="NikoshBAN" pitchFamily="2" charset="0"/>
              </a:rPr>
              <a:t>আল্লাহ্‌ আমাদের </a:t>
            </a:r>
            <a:r>
              <a:rPr lang="en-US" sz="3300" b="1" dirty="0">
                <a:ln w="11430"/>
                <a:solidFill>
                  <a:srgbClr val="D60093"/>
                </a:solidFill>
                <a:effectLst>
                  <a:outerShdw blurRad="50800" dist="39000" dir="5460000" algn="tl">
                    <a:srgbClr val="000000">
                      <a:alpha val="38000"/>
                    </a:srgbClr>
                  </a:outerShdw>
                </a:effectLst>
                <a:latin typeface="Arial"/>
                <a:cs typeface="NikoshBAN" pitchFamily="2" charset="0"/>
              </a:rPr>
              <a:t>উ</a:t>
            </a:r>
            <a:r>
              <a:rPr lang="bn-IN" sz="3300" b="1" dirty="0">
                <a:ln w="11430"/>
                <a:solidFill>
                  <a:srgbClr val="D60093"/>
                </a:solidFill>
                <a:effectLst>
                  <a:outerShdw blurRad="50800" dist="39000" dir="5460000" algn="tl">
                    <a:srgbClr val="000000">
                      <a:alpha val="38000"/>
                    </a:srgbClr>
                  </a:outerShdw>
                </a:effectLst>
                <a:latin typeface="Arial"/>
                <a:cs typeface="NikoshBAN" pitchFamily="2" charset="0"/>
              </a:rPr>
              <a:t>পর সহায় হউন</a:t>
            </a:r>
          </a:p>
          <a:p>
            <a:pPr lvl="0">
              <a:defRPr/>
            </a:pPr>
            <a:r>
              <a:rPr lang="bn-IN" sz="33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en-US" sz="33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3300" b="1" dirty="0">
                <a:ln w="11430"/>
                <a:solidFill>
                  <a:srgbClr val="D60093"/>
                </a:solidFill>
                <a:effectLst>
                  <a:outerShdw blurRad="50800" dist="39000" dir="5460000" algn="tl">
                    <a:srgbClr val="000000">
                      <a:alpha val="38000"/>
                    </a:srgbClr>
                  </a:outerShdw>
                </a:effectLst>
                <a:latin typeface="Arial"/>
                <a:cs typeface="NikoshBAN" pitchFamily="2" charset="0"/>
              </a:rPr>
              <a:t>আজ এ পর্যন্তই</a:t>
            </a:r>
          </a:p>
          <a:p>
            <a:pPr lvl="0">
              <a:defRPr/>
            </a:pPr>
            <a:r>
              <a:rPr lang="bn-IN" sz="33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en-US" sz="33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3300" b="1" dirty="0">
                <a:ln w="11430"/>
                <a:solidFill>
                  <a:srgbClr val="D60093"/>
                </a:solidFill>
                <a:effectLst>
                  <a:outerShdw blurRad="50800" dist="39000" dir="5460000" algn="tl">
                    <a:srgbClr val="000000">
                      <a:alpha val="38000"/>
                    </a:srgbClr>
                  </a:outerShdw>
                </a:effectLst>
                <a:latin typeface="Arial"/>
                <a:cs typeface="NikoshBAN" pitchFamily="2" charset="0"/>
              </a:rPr>
              <a:t>খোদা হাফেজ</a:t>
            </a:r>
            <a:endParaRPr lang="en-US" sz="3300" b="1" dirty="0">
              <a:ln w="11430"/>
              <a:solidFill>
                <a:srgbClr val="D60093"/>
              </a:solidFill>
              <a:effectLst>
                <a:outerShdw blurRad="50800" dist="39000" dir="5460000" algn="tl">
                  <a:srgbClr val="000000">
                    <a:alpha val="38000"/>
                  </a:srgbClr>
                </a:outerShdw>
              </a:effectLst>
              <a:latin typeface="Arial"/>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69426"/>
            <a:ext cx="5986463" cy="290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86350" y="5330460"/>
            <a:ext cx="1143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28174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15874" r="18092" b="38670"/>
          <a:stretch/>
        </p:blipFill>
        <p:spPr bwMode="auto">
          <a:xfrm>
            <a:off x="3581160" y="567007"/>
            <a:ext cx="1905480" cy="6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4035" y="1423514"/>
            <a:ext cx="6919366" cy="48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1621730" y="3227900"/>
            <a:ext cx="4288779" cy="2431435"/>
          </a:xfrm>
          <a:prstGeom prst="rect">
            <a:avLst/>
          </a:prstGeom>
          <a:scene3d>
            <a:camera prst="isometricOffAxis2Left"/>
            <a:lightRig rig="threePt" dir="t"/>
          </a:scene3d>
        </p:spPr>
        <p:txBody>
          <a:bodyPr wrap="square">
            <a:spAutoFit/>
          </a:bodyPr>
          <a:lstStyle/>
          <a:p>
            <a:pPr>
              <a:defRPr/>
            </a:pPr>
            <a:r>
              <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মোঃহাবিবুর রহমান </a:t>
            </a:r>
            <a:endPar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kern="0" dirty="0">
                <a:solidFill>
                  <a:srgbClr val="002060"/>
                </a:solidFill>
                <a:latin typeface="NikoshBAN" pitchFamily="2" charset="0"/>
                <a:cs typeface="NikoshBAN" pitchFamily="2" charset="0"/>
              </a:rPr>
              <a:t>           </a:t>
            </a:r>
            <a:r>
              <a:rPr lang="bn-IN" b="1" kern="0" dirty="0" smtClean="0">
                <a:solidFill>
                  <a:srgbClr val="002060"/>
                </a:solidFill>
                <a:latin typeface="NikoshBAN" pitchFamily="2" charset="0"/>
                <a:cs typeface="NikoshBAN" pitchFamily="2" charset="0"/>
              </a:rPr>
              <a:t>ইনস্ট্রাক্টর (পদার্থবিজ্ঞান) </a:t>
            </a:r>
            <a:endParaRPr lang="en-US" sz="2400" b="1" kern="0" dirty="0">
              <a:solidFill>
                <a:srgbClr val="002060"/>
              </a:solidFill>
              <a:latin typeface="NikoshBAN" pitchFamily="2" charset="0"/>
              <a:cs typeface="NikoshBAN" pitchFamily="2" charset="0"/>
            </a:endParaRPr>
          </a:p>
          <a:p>
            <a:pPr>
              <a:defRPr/>
            </a:pPr>
            <a:r>
              <a:rPr lang="en-US" sz="2400" b="1" kern="0" dirty="0">
                <a:solidFill>
                  <a:srgbClr val="002060"/>
                </a:solidFill>
                <a:latin typeface="NikoshBAN" pitchFamily="2" charset="0"/>
                <a:cs typeface="NikoshBAN" pitchFamily="2" charset="0"/>
              </a:rPr>
              <a:t>  </a:t>
            </a:r>
            <a:r>
              <a:rPr lang="bn-IN" sz="2400" b="1" kern="0" dirty="0" smtClean="0">
                <a:solidFill>
                  <a:srgbClr val="002060"/>
                </a:solidFill>
                <a:latin typeface="NikoshBAN" pitchFamily="2" charset="0"/>
                <a:cs typeface="NikoshBAN" pitchFamily="2" charset="0"/>
              </a:rPr>
              <a:t>টেকনিক্যাল স্কুল ও কলেজ </a:t>
            </a:r>
            <a:endParaRPr lang="bn-BD" sz="2400" b="1" kern="0" dirty="0">
              <a:solidFill>
                <a:srgbClr val="002060"/>
              </a:solidFill>
              <a:latin typeface="NikoshBAN" pitchFamily="2" charset="0"/>
              <a:cs typeface="NikoshBAN" pitchFamily="2" charset="0"/>
            </a:endParaRPr>
          </a:p>
          <a:p>
            <a:pPr>
              <a:defRPr/>
            </a:pPr>
            <a:r>
              <a:rPr lang="en-US" sz="2400" b="1" kern="0" dirty="0">
                <a:solidFill>
                  <a:srgbClr val="002060"/>
                </a:solidFill>
                <a:latin typeface="NikoshBAN" pitchFamily="2" charset="0"/>
                <a:cs typeface="NikoshBAN" pitchFamily="2" charset="0"/>
              </a:rPr>
              <a:t>          </a:t>
            </a:r>
            <a:r>
              <a:rPr lang="en-US" sz="2400" b="1" kern="0" dirty="0" err="1" smtClean="0">
                <a:solidFill>
                  <a:srgbClr val="002060"/>
                </a:solidFill>
                <a:latin typeface="NikoshBAN" pitchFamily="2" charset="0"/>
                <a:cs typeface="NikoshBAN" pitchFamily="2" charset="0"/>
              </a:rPr>
              <a:t>কিশোরগঞ্জ</a:t>
            </a:r>
            <a:r>
              <a:rPr lang="bn-IN" sz="2400" b="1" kern="0" dirty="0" smtClean="0">
                <a:solidFill>
                  <a:srgbClr val="002060"/>
                </a:solidFill>
                <a:latin typeface="NikoshBAN" pitchFamily="2" charset="0"/>
                <a:cs typeface="NikoshBAN" pitchFamily="2" charset="0"/>
              </a:rPr>
              <a:t> </a:t>
            </a:r>
            <a:r>
              <a:rPr lang="bn-IN" b="1" kern="0" dirty="0" smtClean="0">
                <a:solidFill>
                  <a:srgbClr val="002060"/>
                </a:solidFill>
                <a:latin typeface="NikoshBAN" pitchFamily="2" charset="0"/>
                <a:cs typeface="NikoshBAN" pitchFamily="2" charset="0"/>
              </a:rPr>
              <a:t>।  </a:t>
            </a:r>
            <a:r>
              <a:rPr lang="bn-BD" b="1" kern="0" dirty="0" smtClean="0">
                <a:solidFill>
                  <a:srgbClr val="002060"/>
                </a:solidFill>
                <a:latin typeface="NikoshBAN" pitchFamily="2" charset="0"/>
                <a:cs typeface="NikoshBAN" pitchFamily="2" charset="0"/>
              </a:rPr>
              <a:t> </a:t>
            </a:r>
            <a:endParaRPr lang="en-US" b="1" kern="0" dirty="0" smtClean="0">
              <a:solidFill>
                <a:srgbClr val="002060"/>
              </a:solidFill>
              <a:latin typeface="NikoshBAN" pitchFamily="2" charset="0"/>
              <a:cs typeface="NikoshBAN" pitchFamily="2" charset="0"/>
            </a:endParaRPr>
          </a:p>
          <a:p>
            <a:pPr>
              <a:defRPr/>
            </a:pPr>
            <a:r>
              <a:rPr lang="en-US" b="1" kern="0" dirty="0">
                <a:solidFill>
                  <a:srgbClr val="002060"/>
                </a:solidFill>
                <a:latin typeface="NikoshBAN" pitchFamily="2" charset="0"/>
                <a:cs typeface="NikoshBAN" pitchFamily="2" charset="0"/>
              </a:rPr>
              <a:t> </a:t>
            </a:r>
            <a:r>
              <a:rPr lang="en-US" b="1" kern="0" dirty="0" smtClean="0">
                <a:solidFill>
                  <a:srgbClr val="002060"/>
                </a:solidFill>
                <a:latin typeface="NikoshBAN" pitchFamily="2" charset="0"/>
                <a:cs typeface="NikoshBAN" pitchFamily="2" charset="0"/>
              </a:rPr>
              <a:t>     </a:t>
            </a:r>
            <a:r>
              <a:rPr lang="en-US" sz="2400" b="1" kern="0" dirty="0" smtClean="0">
                <a:solidFill>
                  <a:srgbClr val="002060"/>
                </a:solidFill>
                <a:latin typeface="NikoshBAN" pitchFamily="2" charset="0"/>
                <a:cs typeface="NikoshBAN" pitchFamily="2" charset="0"/>
              </a:rPr>
              <a:t>  0171</a:t>
            </a:r>
            <a:r>
              <a:rPr lang="bn-IN" sz="2400" b="1" kern="0" dirty="0" smtClean="0">
                <a:solidFill>
                  <a:srgbClr val="002060"/>
                </a:solidFill>
                <a:latin typeface="NikoshBAN" pitchFamily="2" charset="0"/>
                <a:cs typeface="NikoshBAN" pitchFamily="2" charset="0"/>
              </a:rPr>
              <a:t>৫৩৪২৯৩৪ </a:t>
            </a:r>
            <a:endParaRPr lang="en-US" sz="2400" b="1" kern="0" dirty="0" smtClean="0">
              <a:solidFill>
                <a:srgbClr val="002060"/>
              </a:solidFill>
              <a:latin typeface="NikoshBAN" pitchFamily="2" charset="0"/>
              <a:cs typeface="NikoshBAN" pitchFamily="2" charset="0"/>
            </a:endParaRPr>
          </a:p>
          <a:p>
            <a:pPr>
              <a:defRPr/>
            </a:pPr>
            <a:r>
              <a:rPr lang="en-US" sz="2400" b="1" kern="0" dirty="0" smtClean="0">
                <a:solidFill>
                  <a:srgbClr val="002060"/>
                </a:solidFill>
                <a:latin typeface="NikoshBAN" pitchFamily="2" charset="0"/>
                <a:cs typeface="NikoshBAN" pitchFamily="2" charset="0"/>
              </a:rPr>
              <a:t>       </a:t>
            </a:r>
            <a:endParaRPr lang="en-US" sz="2400" kern="0" dirty="0">
              <a:solidFill>
                <a:srgbClr val="000000"/>
              </a:solidFill>
            </a:endParaRPr>
          </a:p>
        </p:txBody>
      </p:sp>
      <p:sp>
        <p:nvSpPr>
          <p:cNvPr id="5" name="Rectangle 4"/>
          <p:cNvSpPr/>
          <p:nvPr/>
        </p:nvSpPr>
        <p:spPr>
          <a:xfrm>
            <a:off x="5056172" y="3471560"/>
            <a:ext cx="2716227" cy="1785104"/>
          </a:xfrm>
          <a:prstGeom prst="rect">
            <a:avLst/>
          </a:prstGeom>
          <a:scene3d>
            <a:camera prst="isometricOffAxis1Right"/>
            <a:lightRig rig="threePt" dir="t"/>
          </a:scene3d>
        </p:spPr>
        <p:txBody>
          <a:bodyPr wrap="square">
            <a:spAutoFit/>
          </a:bodyPr>
          <a:lstStyle/>
          <a:p>
            <a:pPr algn="ctr">
              <a:defRPr/>
            </a:pPr>
            <a:r>
              <a:rPr lang="bn-BD"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শ্রেণিঃ </a:t>
            </a:r>
            <a:r>
              <a:rPr lang="bn-IN"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দশম </a:t>
            </a:r>
            <a:r>
              <a:rPr lang="en-US"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dirty="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বিষয়ঃ</a:t>
            </a:r>
            <a:r>
              <a:rPr lang="en-US"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পদার্থ</a:t>
            </a:r>
            <a:r>
              <a:rPr lang="bn-BD"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বিজ্ঞান</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অধ্যায়ঃ </a:t>
            </a:r>
            <a:r>
              <a:rPr lang="bn-IN" sz="2000" b="1" dirty="0" smtClean="0">
                <a:solidFill>
                  <a:srgbClr val="002060"/>
                </a:solidFill>
                <a:latin typeface="NikoshBAN" pitchFamily="2" charset="0"/>
                <a:cs typeface="NikoshBAN" pitchFamily="2" charset="0"/>
              </a:rPr>
              <a:t>১</a:t>
            </a:r>
            <a:r>
              <a:rPr lang="en-US" sz="2000" b="1" dirty="0" smtClean="0">
                <a:solidFill>
                  <a:srgbClr val="002060"/>
                </a:solidFill>
                <a:latin typeface="NikoshBAN" pitchFamily="2" charset="0"/>
                <a:cs typeface="NikoshBAN" pitchFamily="2" charset="0"/>
              </a:rPr>
              <a:t>4</a:t>
            </a:r>
            <a:r>
              <a:rPr lang="bn-IN" sz="2000" b="1" dirty="0" smtClean="0">
                <a:solidFill>
                  <a:srgbClr val="002060"/>
                </a:solidFill>
                <a:latin typeface="NikoshBAN" pitchFamily="2" charset="0"/>
                <a:cs typeface="NikoshBAN" pitchFamily="2" charset="0"/>
              </a:rPr>
              <a:t>তম   </a:t>
            </a:r>
            <a:r>
              <a:rPr lang="en-US" sz="2000" b="1" dirty="0" smtClean="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 </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সময়ঃ ৪৫ মিনিট  </a:t>
            </a:r>
          </a:p>
          <a:p>
            <a:pPr>
              <a:defRPr/>
            </a:pPr>
            <a:endParaRPr lang="bn-BD" b="1" dirty="0">
              <a:solidFill>
                <a:srgbClr val="002060"/>
              </a:solidFill>
              <a:latin typeface="NikoshBAN" pitchFamily="2" charset="0"/>
              <a:cs typeface="NikoshBAN" pitchFamily="2"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486"/>
          <a:stretch/>
        </p:blipFill>
        <p:spPr>
          <a:xfrm rot="21383716">
            <a:off x="5768694" y="1793104"/>
            <a:ext cx="1364066" cy="17321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913" y="1713746"/>
            <a:ext cx="1428206" cy="1639054"/>
          </a:xfrm>
          <a:prstGeom prst="ellipse">
            <a:avLst/>
          </a:prstGeom>
          <a:ln>
            <a:noFill/>
          </a:ln>
          <a:effectLst>
            <a:softEdge rad="112500"/>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651" t="3334" r="6146" b="3055"/>
          <a:stretch/>
        </p:blipFill>
        <p:spPr>
          <a:xfrm rot="19940062">
            <a:off x="1934081" y="4784386"/>
            <a:ext cx="481666" cy="906823"/>
          </a:xfrm>
          <a:prstGeom prst="rect">
            <a:avLst/>
          </a:prstGeom>
        </p:spPr>
      </p:pic>
    </p:spTree>
    <p:extLst>
      <p:ext uri="{BB962C8B-B14F-4D97-AF65-F5344CB8AC3E}">
        <p14:creationId xmlns:p14="http://schemas.microsoft.com/office/powerpoint/2010/main" val="42821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447800"/>
            <a:ext cx="304800" cy="769441"/>
          </a:xfrm>
          <a:prstGeom prst="rect">
            <a:avLst/>
          </a:prstGeom>
          <a:noFill/>
        </p:spPr>
        <p:txBody>
          <a:bodyPr wrap="square" rtlCol="0">
            <a:spAutoFit/>
          </a:bodyPr>
          <a:lstStyle/>
          <a:p>
            <a:r>
              <a:rPr lang="en-ZW" sz="4400" dirty="0" smtClean="0"/>
              <a:t> ‌</a:t>
            </a:r>
            <a:endParaRPr lang="en-US" sz="4400" dirty="0"/>
          </a:p>
        </p:txBody>
      </p:sp>
      <p:sp>
        <p:nvSpPr>
          <p:cNvPr id="3" name="TextBox 2"/>
          <p:cNvSpPr txBox="1"/>
          <p:nvPr/>
        </p:nvSpPr>
        <p:spPr>
          <a:xfrm>
            <a:off x="685800" y="838200"/>
            <a:ext cx="7772400" cy="830997"/>
          </a:xfrm>
          <a:prstGeom prst="rect">
            <a:avLst/>
          </a:prstGeom>
          <a:noFill/>
        </p:spPr>
        <p:txBody>
          <a:bodyPr wrap="square" rtlCol="0">
            <a:spAutoFit/>
          </a:bodyPr>
          <a:lstStyle/>
          <a:p>
            <a:r>
              <a:rPr lang="en-ZW"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পাঠ</a:t>
            </a:r>
            <a:r>
              <a:rPr lang="en-ZW"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 </a:t>
            </a:r>
            <a:r>
              <a:rPr lang="en-ZW"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শেষে</a:t>
            </a:r>
            <a:r>
              <a:rPr lang="en-ZW"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 </a:t>
            </a:r>
            <a:r>
              <a:rPr lang="en-ZW"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যা</a:t>
            </a:r>
            <a:r>
              <a:rPr lang="en-ZW"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 </a:t>
            </a:r>
            <a:r>
              <a:rPr lang="en-ZW"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জানেত</a:t>
            </a:r>
            <a:r>
              <a:rPr lang="en-ZW"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 </a:t>
            </a:r>
            <a:r>
              <a:rPr lang="en-ZW"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পারবে</a:t>
            </a:r>
            <a:r>
              <a:rPr lang="en-ZW"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rPr>
              <a:t>,</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yam Rupali" pitchFamily="2" charset="0"/>
              <a:cs typeface="Siyam Rupali" pitchFamily="2" charset="0"/>
            </a:endParaRPr>
          </a:p>
        </p:txBody>
      </p:sp>
      <p:sp>
        <p:nvSpPr>
          <p:cNvPr id="4" name="TextBox 3"/>
          <p:cNvSpPr txBox="1"/>
          <p:nvPr/>
        </p:nvSpPr>
        <p:spPr>
          <a:xfrm>
            <a:off x="838200" y="1981200"/>
            <a:ext cx="67818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600" dirty="0" smtClean="0">
                <a:latin typeface="Siyam Rupali" pitchFamily="2" charset="0"/>
                <a:cs typeface="Siyam Rupali" pitchFamily="2" charset="0"/>
              </a:rPr>
              <a:t>চিকিৎসা বিজ্ঞানে রোগ নির্ণয় পদাথ বিজ্ঞানের অবদান ব্যাখ্যা করতে পারবে ।</a:t>
            </a:r>
            <a:endParaRPr lang="en-US" sz="3600" dirty="0">
              <a:latin typeface="Siyam Rupali" pitchFamily="2" charset="0"/>
              <a:cs typeface="Siyam Rupali" pitchFamily="2" charset="0"/>
            </a:endParaRPr>
          </a:p>
        </p:txBody>
      </p:sp>
      <p:sp>
        <p:nvSpPr>
          <p:cNvPr id="5" name="TextBox 4"/>
          <p:cNvSpPr txBox="1"/>
          <p:nvPr/>
        </p:nvSpPr>
        <p:spPr>
          <a:xfrm>
            <a:off x="762000" y="4191000"/>
            <a:ext cx="70104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600" dirty="0" smtClean="0">
                <a:latin typeface="Siyam Rupali" pitchFamily="2" charset="0"/>
                <a:cs typeface="Siyam Rupali" pitchFamily="2" charset="0"/>
              </a:rPr>
              <a:t>রোগ নির্ণয়ে  বিজ্ঞান ও প্রযুক্তির প্রসংশা  করতে পারবে ।</a:t>
            </a:r>
            <a:endParaRPr lang="en-US" sz="3600" dirty="0">
              <a:latin typeface="Siyam Rupali" pitchFamily="2" charset="0"/>
              <a:cs typeface="Siyam Rupali" pitchFamily="2" charset="0"/>
            </a:endParaRPr>
          </a:p>
        </p:txBody>
      </p:sp>
    </p:spTree>
    <p:extLst>
      <p:ext uri="{BB962C8B-B14F-4D97-AF65-F5344CB8AC3E}">
        <p14:creationId xmlns:p14="http://schemas.microsoft.com/office/powerpoint/2010/main" val="172048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a:ln>
            <a:noFill/>
          </a:ln>
          <a:effectLst>
            <a:softEdge rad="112500"/>
          </a:effectLst>
        </p:spPr>
      </p:pic>
      <p:sp>
        <p:nvSpPr>
          <p:cNvPr id="3" name="TextBox 2"/>
          <p:cNvSpPr txBox="1"/>
          <p:nvPr/>
        </p:nvSpPr>
        <p:spPr>
          <a:xfrm>
            <a:off x="342900" y="457200"/>
            <a:ext cx="8458200" cy="523220"/>
          </a:xfrm>
          <a:prstGeom prst="rect">
            <a:avLst/>
          </a:prstGeom>
          <a:noFill/>
        </p:spPr>
        <p:txBody>
          <a:bodyPr wrap="square" rtlCol="0">
            <a:spAutoFit/>
          </a:bodyPr>
          <a:lstStyle/>
          <a:p>
            <a:r>
              <a:rPr lang="en-US" sz="2800" dirty="0" err="1" smtClean="0">
                <a:ln w="0">
                  <a:solidFill>
                    <a:srgbClr val="00B0F0"/>
                  </a:solidFill>
                </a:ln>
                <a:solidFill>
                  <a:srgbClr val="C00000"/>
                </a:solidFill>
                <a:effectLst>
                  <a:outerShdw blurRad="38100" dist="19050" dir="2700000" algn="tl" rotWithShape="0">
                    <a:schemeClr val="dk1">
                      <a:alpha val="40000"/>
                    </a:schemeClr>
                  </a:outerShdw>
                </a:effectLst>
              </a:rPr>
              <a:t>এক্সরে</a:t>
            </a:r>
            <a:r>
              <a:rPr lang="en-US" sz="2800" dirty="0" smtClean="0">
                <a:ln w="0">
                  <a:solidFill>
                    <a:srgbClr val="00B0F0"/>
                  </a:solidFill>
                </a:ln>
                <a:solidFill>
                  <a:srgbClr val="C00000"/>
                </a:solidFill>
                <a:effectLst>
                  <a:outerShdw blurRad="38100" dist="19050" dir="2700000" algn="tl" rotWithShape="0">
                    <a:schemeClr val="dk1">
                      <a:alpha val="40000"/>
                    </a:schemeClr>
                  </a:outerShdw>
                </a:effectLst>
              </a:rPr>
              <a:t> </a:t>
            </a:r>
            <a:r>
              <a:rPr lang="bn-IN" sz="2800" dirty="0" smtClean="0">
                <a:ln w="0">
                  <a:solidFill>
                    <a:srgbClr val="00B0F0"/>
                  </a:solidFill>
                </a:ln>
                <a:solidFill>
                  <a:srgbClr val="C00000"/>
                </a:solidFill>
                <a:effectLst>
                  <a:outerShdw blurRad="38100" dist="19050" dir="2700000" algn="tl" rotWithShape="0">
                    <a:schemeClr val="dk1">
                      <a:alpha val="40000"/>
                    </a:schemeClr>
                  </a:outerShdw>
                </a:effectLst>
              </a:rPr>
              <a:t> কী ? রোগ নির্ণয়ের ক্ষেত্রে এর গুরুত্ব বর্ণনা কর। </a:t>
            </a:r>
            <a:endParaRPr lang="en-US" sz="2800" dirty="0">
              <a:ln w="0">
                <a:solidFill>
                  <a:srgbClr val="00B0F0"/>
                </a:solidFill>
              </a:ln>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5940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839200" cy="6001643"/>
          </a:xfrm>
          <a:prstGeom prst="rect">
            <a:avLst/>
          </a:prstGeom>
        </p:spPr>
        <p:txBody>
          <a:bodyPr wrap="square">
            <a:spAutoFit/>
          </a:bodyPr>
          <a:lstStyle/>
          <a:p>
            <a:r>
              <a:rPr lang="as-IN" sz="2400" dirty="0">
                <a:ln w="0">
                  <a:solidFill>
                    <a:srgbClr val="7030A0"/>
                  </a:solidFill>
                </a:ln>
                <a:solidFill>
                  <a:srgbClr val="C00000"/>
                </a:solidFill>
                <a:effectLst>
                  <a:outerShdw blurRad="38100" dist="19050" dir="2700000" algn="tl" rotWithShape="0">
                    <a:schemeClr val="dk1">
                      <a:alpha val="40000"/>
                    </a:schemeClr>
                  </a:outerShdw>
                </a:effectLst>
                <a:latin typeface="inherit"/>
              </a:rPr>
              <a:t>এক্সরেঃ</a:t>
            </a:r>
            <a:r>
              <a:rPr lang="as-IN" sz="2400" dirty="0">
                <a:ln w="0"/>
                <a:effectLst>
                  <a:outerShdw blurRad="38100" dist="19050" dir="2700000" algn="tl" rotWithShape="0">
                    <a:schemeClr val="dk1">
                      <a:alpha val="40000"/>
                    </a:schemeClr>
                  </a:outerShdw>
                </a:effectLst>
                <a:latin typeface="inherit"/>
              </a:rPr>
              <a:t>এটি এক ধরণের তাড়িতচৌম্বক </a:t>
            </a:r>
            <a:r>
              <a:rPr lang="as-IN" sz="2400" dirty="0" smtClean="0">
                <a:ln w="0"/>
                <a:effectLst>
                  <a:outerShdw blurRad="38100" dist="19050" dir="2700000" algn="tl" rotWithShape="0">
                    <a:schemeClr val="dk1">
                      <a:alpha val="40000"/>
                    </a:schemeClr>
                  </a:outerShdw>
                </a:effectLst>
                <a:latin typeface="inherit"/>
              </a:rPr>
              <a:t>তরঙ্গ। ১৮৯৫ </a:t>
            </a:r>
            <a:r>
              <a:rPr lang="as-IN" sz="2400" dirty="0">
                <a:ln w="0"/>
                <a:effectLst>
                  <a:outerShdw blurRad="38100" dist="19050" dir="2700000" algn="tl" rotWithShape="0">
                    <a:schemeClr val="dk1">
                      <a:alpha val="40000"/>
                    </a:schemeClr>
                  </a:outerShdw>
                </a:effectLst>
                <a:latin typeface="inherit"/>
              </a:rPr>
              <a:t>সালে রন্টজেন এক্স রে আবিষ্কার করেন। দ্রুতগতি সম্পন্ন ইলেকট্রন কোনো ধাতুতে আঘাত করলে তা থেকে অতি ক্ষুদ্র তরঙ্গদৈর্ঘ্যরে এবং উচ্চ ভেদনক্ষমতা সম্পন্ন অজানা প্রকৃতির এক প্রকার বিকিরণ উৎপন্ন হয়। এ বিকিরণকে এক্সরে বা এক্স রশ্মি বলে।</a:t>
            </a:r>
          </a:p>
          <a:p>
            <a:r>
              <a:rPr lang="as-IN" sz="2400" dirty="0">
                <a:ln w="0">
                  <a:solidFill>
                    <a:srgbClr val="7030A0"/>
                  </a:solidFill>
                </a:ln>
                <a:solidFill>
                  <a:srgbClr val="C00000"/>
                </a:solidFill>
                <a:effectLst>
                  <a:outerShdw blurRad="38100" dist="19050" dir="2700000" algn="tl" rotWithShape="0">
                    <a:schemeClr val="dk1">
                      <a:alpha val="40000"/>
                    </a:schemeClr>
                  </a:outerShdw>
                </a:effectLst>
                <a:latin typeface="inherit"/>
              </a:rPr>
              <a:t>রোগ নির্ণয়ের ক্ষেত্রে এক্সরের গুরুত্ব:</a:t>
            </a:r>
          </a:p>
          <a:p>
            <a:r>
              <a:rPr lang="en-US" sz="2400" dirty="0" err="1">
                <a:ln w="0"/>
                <a:effectLst>
                  <a:outerShdw blurRad="38100" dist="19050" dir="2700000" algn="tl" rotWithShape="0">
                    <a:schemeClr val="dk1">
                      <a:alpha val="40000"/>
                    </a:schemeClr>
                  </a:outerShdw>
                </a:effectLst>
                <a:latin typeface="inherit"/>
              </a:rPr>
              <a:t>i</a:t>
            </a:r>
            <a:r>
              <a:rPr lang="en-US" sz="2400" dirty="0">
                <a:ln w="0"/>
                <a:effectLst>
                  <a:outerShdw blurRad="38100" dist="19050" dir="2700000" algn="tl" rotWithShape="0">
                    <a:schemeClr val="dk1">
                      <a:alpha val="40000"/>
                    </a:schemeClr>
                  </a:outerShdw>
                </a:effectLst>
                <a:latin typeface="inherit"/>
              </a:rPr>
              <a:t>. </a:t>
            </a:r>
            <a:r>
              <a:rPr lang="as-IN" sz="2400" dirty="0">
                <a:ln w="0"/>
                <a:effectLst>
                  <a:outerShdw blurRad="38100" dist="19050" dir="2700000" algn="tl" rotWithShape="0">
                    <a:schemeClr val="dk1">
                      <a:alpha val="40000"/>
                    </a:schemeClr>
                  </a:outerShdw>
                </a:effectLst>
                <a:latin typeface="inherit"/>
              </a:rPr>
              <a:t>স্থানচ্যুত হাড়, হাড়ে ফাটল, ভেঙে যাওয়া হাড় ইত্যাদি এক্সরের সাহায্যে খুব সহজেই সনাক্ত করা যায়।</a:t>
            </a:r>
          </a:p>
          <a:p>
            <a:r>
              <a:rPr lang="en-US" sz="2400" dirty="0">
                <a:ln w="0"/>
                <a:effectLst>
                  <a:outerShdw blurRad="38100" dist="19050" dir="2700000" algn="tl" rotWithShape="0">
                    <a:schemeClr val="dk1">
                      <a:alpha val="40000"/>
                    </a:schemeClr>
                  </a:outerShdw>
                </a:effectLst>
                <a:latin typeface="inherit"/>
              </a:rPr>
              <a:t>ii. </a:t>
            </a:r>
            <a:r>
              <a:rPr lang="as-IN" sz="2400" dirty="0">
                <a:ln w="0"/>
                <a:effectLst>
                  <a:outerShdw blurRad="38100" dist="19050" dir="2700000" algn="tl" rotWithShape="0">
                    <a:schemeClr val="dk1">
                      <a:alpha val="40000"/>
                    </a:schemeClr>
                  </a:outerShdw>
                </a:effectLst>
                <a:latin typeface="inherit"/>
              </a:rPr>
              <a:t>মুখমন্ডলের যে কোনা ধরনের রোগ নির্ণয়ে এক্সরের ব্যবহার অনেক, যেমন- দাঁতের গোড়ায় ঘাঁ এবং ক্ষয় নির্ণয়ে এক্সরে ব্যবহৃত হয়।</a:t>
            </a:r>
          </a:p>
          <a:p>
            <a:r>
              <a:rPr lang="en-US" sz="2400" dirty="0">
                <a:ln w="0"/>
                <a:effectLst>
                  <a:outerShdw blurRad="38100" dist="19050" dir="2700000" algn="tl" rotWithShape="0">
                    <a:schemeClr val="dk1">
                      <a:alpha val="40000"/>
                    </a:schemeClr>
                  </a:outerShdw>
                </a:effectLst>
                <a:latin typeface="inherit"/>
              </a:rPr>
              <a:t>iii. </a:t>
            </a:r>
            <a:r>
              <a:rPr lang="as-IN" sz="2400" dirty="0">
                <a:ln w="0"/>
                <a:effectLst>
                  <a:outerShdw blurRad="38100" dist="19050" dir="2700000" algn="tl" rotWithShape="0">
                    <a:schemeClr val="dk1">
                      <a:alpha val="40000"/>
                    </a:schemeClr>
                  </a:outerShdw>
                </a:effectLst>
                <a:latin typeface="inherit"/>
              </a:rPr>
              <a:t>পেটের এক্সরের সাহায্যে অস্ত্রের প্রতিবন্ধকতা (</a:t>
            </a:r>
            <a:r>
              <a:rPr lang="en-US" sz="2400" dirty="0">
                <a:ln w="0"/>
                <a:effectLst>
                  <a:outerShdw blurRad="38100" dist="19050" dir="2700000" algn="tl" rotWithShape="0">
                    <a:schemeClr val="dk1">
                      <a:alpha val="40000"/>
                    </a:schemeClr>
                  </a:outerShdw>
                </a:effectLst>
                <a:latin typeface="inherit"/>
              </a:rPr>
              <a:t>intestinal obstruction) </a:t>
            </a:r>
            <a:r>
              <a:rPr lang="as-IN" sz="2400" dirty="0">
                <a:ln w="0"/>
                <a:effectLst>
                  <a:outerShdw blurRad="38100" dist="19050" dir="2700000" algn="tl" rotWithShape="0">
                    <a:schemeClr val="dk1">
                      <a:alpha val="40000"/>
                    </a:schemeClr>
                  </a:outerShdw>
                </a:effectLst>
                <a:latin typeface="inherit"/>
              </a:rPr>
              <a:t>সনাক্ত করা যায়।</a:t>
            </a:r>
          </a:p>
          <a:p>
            <a:r>
              <a:rPr lang="en-US" sz="2400" dirty="0">
                <a:ln w="0"/>
                <a:effectLst>
                  <a:outerShdw blurRad="38100" dist="19050" dir="2700000" algn="tl" rotWithShape="0">
                    <a:schemeClr val="dk1">
                      <a:alpha val="40000"/>
                    </a:schemeClr>
                  </a:outerShdw>
                </a:effectLst>
                <a:latin typeface="inherit"/>
              </a:rPr>
              <a:t>iv. </a:t>
            </a:r>
            <a:r>
              <a:rPr lang="as-IN" sz="2400" dirty="0">
                <a:ln w="0"/>
                <a:effectLst>
                  <a:outerShdw blurRad="38100" dist="19050" dir="2700000" algn="tl" rotWithShape="0">
                    <a:schemeClr val="dk1">
                      <a:alpha val="40000"/>
                    </a:schemeClr>
                  </a:outerShdw>
                </a:effectLst>
                <a:latin typeface="inherit"/>
              </a:rPr>
              <a:t>এক্সরের সাহায্যে পিত্তথলি ও কিডনির পাথরকে সনাক্ত করা যায়।</a:t>
            </a:r>
          </a:p>
          <a:p>
            <a:r>
              <a:rPr lang="en-US" sz="2400" dirty="0">
                <a:ln w="0"/>
                <a:effectLst>
                  <a:outerShdw blurRad="38100" dist="19050" dir="2700000" algn="tl" rotWithShape="0">
                    <a:schemeClr val="dk1">
                      <a:alpha val="40000"/>
                    </a:schemeClr>
                  </a:outerShdw>
                </a:effectLst>
                <a:latin typeface="inherit"/>
              </a:rPr>
              <a:t>v. </a:t>
            </a:r>
            <a:r>
              <a:rPr lang="as-IN" sz="2400" dirty="0">
                <a:ln w="0"/>
                <a:effectLst>
                  <a:outerShdw blurRad="38100" dist="19050" dir="2700000" algn="tl" rotWithShape="0">
                    <a:schemeClr val="dk1">
                      <a:alpha val="40000"/>
                    </a:schemeClr>
                  </a:outerShdw>
                </a:effectLst>
                <a:latin typeface="inherit"/>
              </a:rPr>
              <a:t>বুকের এক্সরের সাহায্যে ফুসফুসের রোগ যেমন- নিউমোনিয়া, ফুসফুসের ক্যান্সার ইত্যাদি নির্ণয় করা যায়</a:t>
            </a:r>
            <a:r>
              <a:rPr lang="as-IN" sz="2400" dirty="0" smtClean="0">
                <a:ln w="0"/>
                <a:effectLst>
                  <a:outerShdw blurRad="38100" dist="19050" dir="2700000" algn="tl" rotWithShape="0">
                    <a:schemeClr val="dk1">
                      <a:alpha val="40000"/>
                    </a:schemeClr>
                  </a:outerShdw>
                </a:effectLst>
                <a:latin typeface="inherit"/>
              </a:rPr>
              <a:t>।</a:t>
            </a:r>
            <a:endParaRPr lang="as-IN" sz="2400" dirty="0">
              <a:ln w="0"/>
              <a:effectLst>
                <a:outerShdw blurRad="38100" dist="19050" dir="2700000" algn="tl" rotWithShape="0">
                  <a:schemeClr val="dk1">
                    <a:alpha val="40000"/>
                  </a:schemeClr>
                </a:outerShdw>
              </a:effectLst>
              <a:latin typeface="inherit"/>
            </a:endParaRPr>
          </a:p>
        </p:txBody>
      </p:sp>
    </p:spTree>
    <p:extLst>
      <p:ext uri="{BB962C8B-B14F-4D97-AF65-F5344CB8AC3E}">
        <p14:creationId xmlns:p14="http://schemas.microsoft.com/office/powerpoint/2010/main" val="295932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5410200"/>
          </a:xfrm>
          <a:prstGeom prst="rect">
            <a:avLst/>
          </a:prstGeom>
          <a:ln>
            <a:noFill/>
          </a:ln>
          <a:effectLst>
            <a:softEdge rad="112500"/>
          </a:effectLst>
        </p:spPr>
      </p:pic>
      <p:sp>
        <p:nvSpPr>
          <p:cNvPr id="3" name="Rectangle 2"/>
          <p:cNvSpPr/>
          <p:nvPr/>
        </p:nvSpPr>
        <p:spPr>
          <a:xfrm>
            <a:off x="1398494" y="753036"/>
            <a:ext cx="6526306" cy="593740"/>
          </a:xfrm>
          <a:prstGeom prst="rect">
            <a:avLst/>
          </a:prstGeom>
        </p:spPr>
        <p:txBody>
          <a:bodyPr wrap="square">
            <a:spAutoFit/>
          </a:bodyPr>
          <a:lstStyle/>
          <a:p>
            <a:r>
              <a:rPr lang="as-IN" sz="3200" b="1" dirty="0">
                <a:ln w="0">
                  <a:solidFill>
                    <a:srgbClr val="00B0F0"/>
                  </a:solidFill>
                </a:ln>
                <a:solidFill>
                  <a:srgbClr val="C00000"/>
                </a:solidFill>
                <a:effectLst>
                  <a:outerShdw blurRad="38100" dist="19050" dir="2700000" algn="tl" rotWithShape="0">
                    <a:schemeClr val="dk1">
                      <a:alpha val="40000"/>
                    </a:schemeClr>
                  </a:outerShdw>
                </a:effectLst>
                <a:latin typeface="arial" panose="020B0604020202020204" pitchFamily="34" charset="0"/>
              </a:rPr>
              <a:t>ইটিটি </a:t>
            </a:r>
            <a:r>
              <a:rPr lang="as-IN" sz="3200" b="1" dirty="0" smtClean="0">
                <a:ln w="0">
                  <a:solidFill>
                    <a:srgbClr val="00B0F0"/>
                  </a:solidFill>
                </a:ln>
                <a:solidFill>
                  <a:srgbClr val="C00000"/>
                </a:solidFill>
                <a:effectLst>
                  <a:outerShdw blurRad="38100" dist="19050" dir="2700000" algn="tl" rotWithShape="0">
                    <a:schemeClr val="dk1">
                      <a:alpha val="40000"/>
                    </a:schemeClr>
                  </a:outerShdw>
                </a:effectLst>
                <a:latin typeface="arial" panose="020B0604020202020204" pitchFamily="34" charset="0"/>
              </a:rPr>
              <a:t>কী</a:t>
            </a:r>
            <a:r>
              <a:rPr lang="bn-IN" sz="3200" b="1" dirty="0" smtClean="0">
                <a:ln w="0">
                  <a:solidFill>
                    <a:srgbClr val="00B0F0"/>
                  </a:solidFill>
                </a:ln>
                <a:solidFill>
                  <a:srgbClr val="C00000"/>
                </a:solidFill>
                <a:effectLst>
                  <a:outerShdw blurRad="38100" dist="19050" dir="2700000" algn="tl" rotWithShape="0">
                    <a:schemeClr val="dk1">
                      <a:alpha val="40000"/>
                    </a:schemeClr>
                  </a:outerShdw>
                </a:effectLst>
                <a:latin typeface="arial" panose="020B0604020202020204" pitchFamily="34" charset="0"/>
              </a:rPr>
              <a:t> ? ইটিটি কেন করা হয় ? </a:t>
            </a:r>
            <a:r>
              <a:rPr lang="as-IN" sz="3200" b="1" dirty="0" smtClean="0">
                <a:ln w="0">
                  <a:solidFill>
                    <a:srgbClr val="00B0F0"/>
                  </a:solidFill>
                </a:ln>
                <a:solidFill>
                  <a:srgbClr val="C00000"/>
                </a:solidFill>
                <a:effectLst>
                  <a:outerShdw blurRad="38100" dist="19050" dir="2700000" algn="tl" rotWithShape="0">
                    <a:schemeClr val="dk1">
                      <a:alpha val="40000"/>
                    </a:schemeClr>
                  </a:outerShdw>
                </a:effectLst>
                <a:latin typeface="arial" panose="020B0604020202020204" pitchFamily="34" charset="0"/>
              </a:rPr>
              <a:t> </a:t>
            </a:r>
            <a:endParaRPr lang="en-US" sz="3200" b="1" dirty="0">
              <a:ln w="0">
                <a:solidFill>
                  <a:srgbClr val="00B0F0"/>
                </a:solidFill>
              </a:ln>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9834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8382000" cy="3108543"/>
          </a:xfrm>
          <a:prstGeom prst="rect">
            <a:avLst/>
          </a:prstGeom>
        </p:spPr>
        <p:txBody>
          <a:bodyPr wrap="square">
            <a:spAutoFit/>
          </a:bodyPr>
          <a:lstStyle/>
          <a:p>
            <a:r>
              <a:rPr lang="as-IN" sz="2800" b="1" dirty="0" smtClean="0">
                <a:ln w="0">
                  <a:solidFill>
                    <a:srgbClr val="00B0F0"/>
                  </a:solidFill>
                </a:ln>
                <a:solidFill>
                  <a:srgbClr val="FF0000"/>
                </a:solidFill>
                <a:effectLst>
                  <a:outerShdw blurRad="38100" dist="19050" dir="2700000" algn="tl" rotWithShape="0">
                    <a:schemeClr val="dk1">
                      <a:alpha val="40000"/>
                    </a:schemeClr>
                  </a:outerShdw>
                </a:effectLst>
                <a:latin typeface="arial" panose="020B0604020202020204" pitchFamily="34" charset="0"/>
              </a:rPr>
              <a:t>ইটিটি </a:t>
            </a:r>
            <a:r>
              <a:rPr lang="as-IN" sz="2800" b="1" dirty="0">
                <a:ln w="0">
                  <a:solidFill>
                    <a:srgbClr val="00B0F0"/>
                  </a:solidFill>
                </a:ln>
                <a:solidFill>
                  <a:srgbClr val="FF0000"/>
                </a:solidFill>
                <a:effectLst>
                  <a:outerShdw blurRad="38100" dist="19050" dir="2700000" algn="tl" rotWithShape="0">
                    <a:schemeClr val="dk1">
                      <a:alpha val="40000"/>
                    </a:schemeClr>
                  </a:outerShdw>
                </a:effectLst>
                <a:latin typeface="arial" panose="020B0604020202020204" pitchFamily="34" charset="0"/>
              </a:rPr>
              <a:t>: </a:t>
            </a:r>
            <a:r>
              <a:rPr lang="en-US" sz="2800" dirty="0">
                <a:solidFill>
                  <a:srgbClr val="202124"/>
                </a:solidFill>
                <a:latin typeface="arial" panose="020B0604020202020204" pitchFamily="34" charset="0"/>
              </a:rPr>
              <a:t>Exercise Tolerance Test </a:t>
            </a:r>
            <a:r>
              <a:rPr lang="as-IN" sz="2800" dirty="0">
                <a:solidFill>
                  <a:srgbClr val="202124"/>
                </a:solidFill>
                <a:latin typeface="arial" panose="020B0604020202020204" pitchFamily="34" charset="0"/>
              </a:rPr>
              <a:t>অর্থাৎ </a:t>
            </a:r>
            <a:r>
              <a:rPr lang="en-US" sz="2800" dirty="0">
                <a:solidFill>
                  <a:srgbClr val="202124"/>
                </a:solidFill>
                <a:latin typeface="arial" panose="020B0604020202020204" pitchFamily="34" charset="0"/>
              </a:rPr>
              <a:t>Exercise-</a:t>
            </a:r>
            <a:r>
              <a:rPr lang="as-IN" sz="2800" dirty="0">
                <a:solidFill>
                  <a:srgbClr val="202124"/>
                </a:solidFill>
                <a:latin typeface="arial" panose="020B0604020202020204" pitchFamily="34" charset="0"/>
              </a:rPr>
              <a:t>এর মাধ্যমে দেখা হয় হৃৎপিণ্ডের রক্তনালিতে কোনো ব্লক আছে কিনা। </a:t>
            </a:r>
            <a:endParaRPr lang="bn-IN" sz="2800" dirty="0" smtClean="0">
              <a:solidFill>
                <a:srgbClr val="202124"/>
              </a:solidFill>
              <a:latin typeface="arial" panose="020B0604020202020204" pitchFamily="34" charset="0"/>
            </a:endParaRPr>
          </a:p>
          <a:p>
            <a:r>
              <a:rPr lang="bn-IN" sz="2800" b="1" dirty="0" smtClean="0">
                <a:ln>
                  <a:solidFill>
                    <a:srgbClr val="00B0F0"/>
                  </a:solidFill>
                </a:ln>
                <a:solidFill>
                  <a:srgbClr val="FF0000"/>
                </a:solidFill>
                <a:latin typeface="arial" panose="020B0604020202020204" pitchFamily="34" charset="0"/>
              </a:rPr>
              <a:t>কেন</a:t>
            </a:r>
            <a:r>
              <a:rPr lang="as-IN" sz="2800" b="1" dirty="0" smtClean="0">
                <a:ln>
                  <a:solidFill>
                    <a:srgbClr val="00B0F0"/>
                  </a:solidFill>
                </a:ln>
                <a:solidFill>
                  <a:srgbClr val="FF0000"/>
                </a:solidFill>
                <a:latin typeface="arial" panose="020B0604020202020204" pitchFamily="34" charset="0"/>
              </a:rPr>
              <a:t> </a:t>
            </a:r>
            <a:r>
              <a:rPr lang="as-IN" sz="2800" b="1" dirty="0">
                <a:ln>
                  <a:solidFill>
                    <a:srgbClr val="00B0F0"/>
                  </a:solidFill>
                </a:ln>
                <a:solidFill>
                  <a:srgbClr val="FF0000"/>
                </a:solidFill>
                <a:latin typeface="arial" panose="020B0604020202020204" pitchFamily="34" charset="0"/>
              </a:rPr>
              <a:t>করা হয় : </a:t>
            </a:r>
            <a:r>
              <a:rPr lang="as-IN" sz="2800" dirty="0">
                <a:solidFill>
                  <a:srgbClr val="202124"/>
                </a:solidFill>
                <a:latin typeface="arial" panose="020B0604020202020204" pitchFamily="34" charset="0"/>
              </a:rPr>
              <a:t>যাদের বুকে ব্যথা হয় পরিশ্রম করলে অথবা যাদের ডায়াবেটিস, উচ্চরক্তচাপ আছে বা ধূমপান করে, সে রোগীর </a:t>
            </a:r>
            <a:r>
              <a:rPr lang="as-IN" sz="2800" b="1" dirty="0">
                <a:solidFill>
                  <a:srgbClr val="202124"/>
                </a:solidFill>
                <a:latin typeface="arial" panose="020B0604020202020204" pitchFamily="34" charset="0"/>
              </a:rPr>
              <a:t>ইটিটি</a:t>
            </a:r>
            <a:r>
              <a:rPr lang="as-IN" sz="2800" dirty="0">
                <a:solidFill>
                  <a:srgbClr val="202124"/>
                </a:solidFill>
                <a:latin typeface="arial" panose="020B0604020202020204" pitchFamily="34" charset="0"/>
              </a:rPr>
              <a:t> করা হয়। হার্ট অ্যাটাকের পরও </a:t>
            </a:r>
            <a:r>
              <a:rPr lang="as-IN" sz="2800" b="1" dirty="0">
                <a:solidFill>
                  <a:srgbClr val="202124"/>
                </a:solidFill>
                <a:latin typeface="arial" panose="020B0604020202020204" pitchFamily="34" charset="0"/>
              </a:rPr>
              <a:t>ইটিটি</a:t>
            </a:r>
            <a:r>
              <a:rPr lang="as-IN" sz="2800" dirty="0">
                <a:solidFill>
                  <a:srgbClr val="202124"/>
                </a:solidFill>
                <a:latin typeface="arial" panose="020B0604020202020204" pitchFamily="34" charset="0"/>
              </a:rPr>
              <a:t> করা হয়।</a:t>
            </a:r>
            <a:endParaRPr lang="en-US" sz="2800" dirty="0"/>
          </a:p>
        </p:txBody>
      </p:sp>
    </p:spTree>
    <p:extLst>
      <p:ext uri="{BB962C8B-B14F-4D97-AF65-F5344CB8AC3E}">
        <p14:creationId xmlns:p14="http://schemas.microsoft.com/office/powerpoint/2010/main" val="319434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5410200"/>
          </a:xfrm>
          <a:prstGeom prst="rect">
            <a:avLst/>
          </a:prstGeom>
          <a:ln>
            <a:noFill/>
          </a:ln>
          <a:effectLst>
            <a:softEdge rad="112500"/>
          </a:effectLst>
        </p:spPr>
      </p:pic>
      <p:sp>
        <p:nvSpPr>
          <p:cNvPr id="5" name="Rectangle 4"/>
          <p:cNvSpPr/>
          <p:nvPr/>
        </p:nvSpPr>
        <p:spPr>
          <a:xfrm>
            <a:off x="2209800" y="609600"/>
            <a:ext cx="4567276" cy="584775"/>
          </a:xfrm>
          <a:prstGeom prst="rect">
            <a:avLst/>
          </a:prstGeom>
        </p:spPr>
        <p:txBody>
          <a:bodyPr wrap="none">
            <a:spAutoFit/>
          </a:bodyPr>
          <a:lstStyle/>
          <a:p>
            <a:r>
              <a:rPr lang="as-IN" sz="3200" b="1" dirty="0">
                <a:solidFill>
                  <a:srgbClr val="FF0000"/>
                </a:solidFill>
              </a:rPr>
              <a:t>আল্ট্রাসনোগ্রাফি কি</a:t>
            </a:r>
            <a:r>
              <a:rPr lang="bn-IN" sz="3200" b="1" dirty="0">
                <a:solidFill>
                  <a:srgbClr val="FF0000"/>
                </a:solidFill>
              </a:rPr>
              <a:t> ? </a:t>
            </a:r>
            <a:endParaRPr lang="en-US" sz="3200" b="1" dirty="0">
              <a:solidFill>
                <a:srgbClr val="FF0000"/>
              </a:solidFill>
            </a:endParaRPr>
          </a:p>
        </p:txBody>
      </p:sp>
    </p:spTree>
    <p:extLst>
      <p:ext uri="{BB962C8B-B14F-4D97-AF65-F5344CB8AC3E}">
        <p14:creationId xmlns:p14="http://schemas.microsoft.com/office/powerpoint/2010/main" val="967163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82341"/>
            <a:ext cx="8229600" cy="4154984"/>
          </a:xfrm>
          <a:prstGeom prst="rect">
            <a:avLst/>
          </a:prstGeom>
        </p:spPr>
        <p:txBody>
          <a:bodyPr wrap="square">
            <a:spAutoFit/>
          </a:bodyPr>
          <a:lstStyle/>
          <a:p>
            <a:r>
              <a:rPr lang="as-IN" sz="2400" dirty="0">
                <a:ln w="0"/>
                <a:solidFill>
                  <a:srgbClr val="C00000"/>
                </a:solidFill>
                <a:effectLst>
                  <a:outerShdw blurRad="38100" dist="19050" dir="2700000" algn="tl" rotWithShape="0">
                    <a:schemeClr val="dk1">
                      <a:alpha val="40000"/>
                    </a:schemeClr>
                  </a:outerShdw>
                </a:effectLst>
                <a:latin typeface="inherit"/>
              </a:rPr>
              <a:t>আল্ট্রাসনোগ্রাফিঃ</a:t>
            </a:r>
            <a:r>
              <a:rPr lang="as-IN" sz="2400" dirty="0">
                <a:ln w="0"/>
                <a:effectLst>
                  <a:outerShdw blurRad="38100" dist="19050" dir="2700000" algn="tl" rotWithShape="0">
                    <a:schemeClr val="dk1">
                      <a:alpha val="40000"/>
                    </a:schemeClr>
                  </a:outerShdw>
                </a:effectLst>
                <a:latin typeface="inherit"/>
              </a:rPr>
              <a:t> উচ্চ কম্পাংকের শব্দ যখন শরীরের গভীরের কোন অঙ্গ বা পেশি থেকে প্রতিফলিত হয় তখন প্রতিফলিত তরঙ্গের সাহায্যে ঐ অঙ্গের অনুরূপ একটি প্রতিবিম্ব মনিটরের পর্দায় গঠন করা হয়। রোগ নির্ণয়ের জন্য যে আল্ট্রাসনোগ্রাফি ব্যবহার করা হয় তাঁর কম্পাংক 1-10 মেগাহার্টজ হয়ে থাকে।</a:t>
            </a:r>
          </a:p>
          <a:p>
            <a:r>
              <a:rPr lang="as-IN" sz="2400" dirty="0">
                <a:ln w="0"/>
                <a:solidFill>
                  <a:srgbClr val="C00000"/>
                </a:solidFill>
                <a:effectLst>
                  <a:outerShdw blurRad="38100" dist="19050" dir="2700000" algn="tl" rotWithShape="0">
                    <a:schemeClr val="dk1">
                      <a:alpha val="40000"/>
                    </a:schemeClr>
                  </a:outerShdw>
                </a:effectLst>
                <a:latin typeface="inherit"/>
              </a:rPr>
              <a:t>আল্ট্রাসনোগ্রাফি ব্যবহার করা হয়-</a:t>
            </a:r>
          </a:p>
          <a:p>
            <a:r>
              <a:rPr lang="as-IN" sz="2400" dirty="0">
                <a:ln w="0"/>
                <a:effectLst>
                  <a:outerShdw blurRad="38100" dist="19050" dir="2700000" algn="tl" rotWithShape="0">
                    <a:schemeClr val="dk1">
                      <a:alpha val="40000"/>
                    </a:schemeClr>
                  </a:outerShdw>
                </a:effectLst>
                <a:latin typeface="inherit"/>
              </a:rPr>
              <a:t>(</a:t>
            </a:r>
            <a:r>
              <a:rPr lang="en-US" sz="2400" dirty="0" err="1">
                <a:ln w="0"/>
                <a:effectLst>
                  <a:outerShdw blurRad="38100" dist="19050" dir="2700000" algn="tl" rotWithShape="0">
                    <a:schemeClr val="dk1">
                      <a:alpha val="40000"/>
                    </a:schemeClr>
                  </a:outerShdw>
                </a:effectLst>
                <a:latin typeface="inherit"/>
              </a:rPr>
              <a:t>i</a:t>
            </a:r>
            <a:r>
              <a:rPr lang="en-US" sz="2400" dirty="0">
                <a:ln w="0"/>
                <a:effectLst>
                  <a:outerShdw blurRad="38100" dist="19050" dir="2700000" algn="tl" rotWithShape="0">
                    <a:schemeClr val="dk1">
                      <a:alpha val="40000"/>
                    </a:schemeClr>
                  </a:outerShdw>
                </a:effectLst>
                <a:latin typeface="inherit"/>
              </a:rPr>
              <a:t>) </a:t>
            </a:r>
            <a:r>
              <a:rPr lang="as-IN" sz="2400" dirty="0">
                <a:ln w="0"/>
                <a:effectLst>
                  <a:outerShdw blurRad="38100" dist="19050" dir="2700000" algn="tl" rotWithShape="0">
                    <a:schemeClr val="dk1">
                      <a:alpha val="40000"/>
                    </a:schemeClr>
                  </a:outerShdw>
                </a:effectLst>
                <a:latin typeface="inherit"/>
              </a:rPr>
              <a:t>স্ত্রীরোগ, প্রসূতি বিজ্ঞানে </a:t>
            </a:r>
          </a:p>
          <a:p>
            <a:r>
              <a:rPr lang="as-IN" sz="2400" dirty="0">
                <a:ln w="0"/>
                <a:effectLst>
                  <a:outerShdw blurRad="38100" dist="19050" dir="2700000" algn="tl" rotWithShape="0">
                    <a:schemeClr val="dk1">
                      <a:alpha val="40000"/>
                    </a:schemeClr>
                  </a:outerShdw>
                </a:effectLst>
                <a:latin typeface="inherit"/>
              </a:rPr>
              <a:t>(</a:t>
            </a:r>
            <a:r>
              <a:rPr lang="en-US" sz="2400" dirty="0">
                <a:ln w="0"/>
                <a:effectLst>
                  <a:outerShdw blurRad="38100" dist="19050" dir="2700000" algn="tl" rotWithShape="0">
                    <a:schemeClr val="dk1">
                      <a:alpha val="40000"/>
                    </a:schemeClr>
                  </a:outerShdw>
                </a:effectLst>
                <a:latin typeface="inherit"/>
              </a:rPr>
              <a:t>ii) </a:t>
            </a:r>
            <a:r>
              <a:rPr lang="as-IN" sz="2400" dirty="0">
                <a:ln w="0"/>
                <a:effectLst>
                  <a:outerShdw blurRad="38100" dist="19050" dir="2700000" algn="tl" rotWithShape="0">
                    <a:schemeClr val="dk1">
                      <a:alpha val="40000"/>
                    </a:schemeClr>
                  </a:outerShdw>
                </a:effectLst>
                <a:latin typeface="inherit"/>
              </a:rPr>
              <a:t>পেলভিক মাসের উপস্থিতি নির্ণয়ে </a:t>
            </a:r>
          </a:p>
          <a:p>
            <a:r>
              <a:rPr lang="as-IN" sz="2400" dirty="0">
                <a:ln w="0"/>
                <a:effectLst>
                  <a:outerShdw blurRad="38100" dist="19050" dir="2700000" algn="tl" rotWithShape="0">
                    <a:schemeClr val="dk1">
                      <a:alpha val="40000"/>
                    </a:schemeClr>
                  </a:outerShdw>
                </a:effectLst>
                <a:latin typeface="inherit"/>
              </a:rPr>
              <a:t>(</a:t>
            </a:r>
            <a:r>
              <a:rPr lang="en-US" sz="2400" dirty="0">
                <a:ln w="0"/>
                <a:effectLst>
                  <a:outerShdw blurRad="38100" dist="19050" dir="2700000" algn="tl" rotWithShape="0">
                    <a:schemeClr val="dk1">
                      <a:alpha val="40000"/>
                    </a:schemeClr>
                  </a:outerShdw>
                </a:effectLst>
                <a:latin typeface="inherit"/>
              </a:rPr>
              <a:t>iii) </a:t>
            </a:r>
            <a:r>
              <a:rPr lang="as-IN" sz="2400" dirty="0">
                <a:ln w="0"/>
                <a:effectLst>
                  <a:outerShdw blurRad="38100" dist="19050" dir="2700000" algn="tl" rotWithShape="0">
                    <a:schemeClr val="dk1">
                      <a:alpha val="40000"/>
                    </a:schemeClr>
                  </a:outerShdw>
                </a:effectLst>
                <a:latin typeface="inherit"/>
              </a:rPr>
              <a:t>হৃৎযন্ত্রের ত্রুটি শনাক্ত করতে </a:t>
            </a:r>
          </a:p>
          <a:p>
            <a:r>
              <a:rPr lang="as-IN" sz="2400" dirty="0">
                <a:ln w="0"/>
                <a:effectLst>
                  <a:outerShdw blurRad="38100" dist="19050" dir="2700000" algn="tl" rotWithShape="0">
                    <a:schemeClr val="dk1">
                      <a:alpha val="40000"/>
                    </a:schemeClr>
                  </a:outerShdw>
                </a:effectLst>
                <a:latin typeface="inherit"/>
              </a:rPr>
              <a:t>(</a:t>
            </a:r>
            <a:r>
              <a:rPr lang="en-US" sz="2400" dirty="0">
                <a:ln w="0"/>
                <a:effectLst>
                  <a:outerShdw blurRad="38100" dist="19050" dir="2700000" algn="tl" rotWithShape="0">
                    <a:schemeClr val="dk1">
                      <a:alpha val="40000"/>
                    </a:schemeClr>
                  </a:outerShdw>
                </a:effectLst>
                <a:latin typeface="inherit"/>
              </a:rPr>
              <a:t>iv) </a:t>
            </a:r>
            <a:r>
              <a:rPr lang="as-IN" sz="2400" dirty="0">
                <a:ln w="0"/>
                <a:effectLst>
                  <a:outerShdw blurRad="38100" dist="19050" dir="2700000" algn="tl" rotWithShape="0">
                    <a:schemeClr val="dk1">
                      <a:alpha val="40000"/>
                    </a:schemeClr>
                  </a:outerShdw>
                </a:effectLst>
                <a:latin typeface="inherit"/>
              </a:rPr>
              <a:t>টিউমার শনাক্তকরণে</a:t>
            </a:r>
          </a:p>
          <a:p>
            <a:r>
              <a:rPr lang="as-IN" sz="2400" dirty="0">
                <a:ln w="0"/>
                <a:effectLst>
                  <a:outerShdw blurRad="38100" dist="19050" dir="2700000" algn="tl" rotWithShape="0">
                    <a:schemeClr val="dk1">
                      <a:alpha val="40000"/>
                    </a:schemeClr>
                  </a:outerShdw>
                </a:effectLst>
                <a:latin typeface="inherit"/>
              </a:rPr>
              <a:t>(</a:t>
            </a:r>
            <a:r>
              <a:rPr lang="en-US" sz="2400" dirty="0">
                <a:ln w="0"/>
                <a:effectLst>
                  <a:outerShdw blurRad="38100" dist="19050" dir="2700000" algn="tl" rotWithShape="0">
                    <a:schemeClr val="dk1">
                      <a:alpha val="40000"/>
                    </a:schemeClr>
                  </a:outerShdw>
                </a:effectLst>
                <a:latin typeface="inherit"/>
              </a:rPr>
              <a:t>v) </a:t>
            </a:r>
            <a:r>
              <a:rPr lang="as-IN" sz="2400" dirty="0">
                <a:ln w="0"/>
                <a:effectLst>
                  <a:outerShdw blurRad="38100" dist="19050" dir="2700000" algn="tl" rotWithShape="0">
                    <a:schemeClr val="dk1">
                      <a:alpha val="40000"/>
                    </a:schemeClr>
                  </a:outerShdw>
                </a:effectLst>
                <a:latin typeface="inherit"/>
              </a:rPr>
              <a:t>পিত্তপাথর শনাক্তকরণে</a:t>
            </a:r>
            <a:endParaRPr lang="as-IN" sz="2400" i="0" dirty="0">
              <a:ln w="0"/>
              <a:effectLst>
                <a:outerShdw blurRad="38100" dist="19050" dir="2700000" algn="tl" rotWithShape="0">
                  <a:schemeClr val="dk1">
                    <a:alpha val="40000"/>
                  </a:schemeClr>
                </a:outerShdw>
              </a:effectLst>
              <a:latin typeface="inherit"/>
            </a:endParaRPr>
          </a:p>
        </p:txBody>
      </p:sp>
    </p:spTree>
    <p:extLst>
      <p:ext uri="{BB962C8B-B14F-4D97-AF65-F5344CB8AC3E}">
        <p14:creationId xmlns:p14="http://schemas.microsoft.com/office/powerpoint/2010/main" val="3900398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602</Words>
  <Application>Microsoft Office PowerPoint</Application>
  <PresentationFormat>On-screen Show (4:3)</PresentationFormat>
  <Paragraphs>54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Vrinda</vt:lpstr>
      <vt:lpstr>Calibri</vt:lpstr>
      <vt:lpstr>Siyam Rupali</vt:lpstr>
      <vt:lpstr>arial</vt:lpstr>
      <vt:lpstr>Book Antiqua</vt:lpstr>
      <vt:lpstr>arial</vt:lpstr>
      <vt:lpstr>inherit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133</cp:revision>
  <dcterms:created xsi:type="dcterms:W3CDTF">2006-08-16T00:00:00Z</dcterms:created>
  <dcterms:modified xsi:type="dcterms:W3CDTF">2024-12-03T15:39:13Z</dcterms:modified>
</cp:coreProperties>
</file>